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98" r:id="rId3"/>
    <p:sldId id="275" r:id="rId4"/>
    <p:sldId id="277" r:id="rId5"/>
    <p:sldId id="305" r:id="rId6"/>
    <p:sldId id="306" r:id="rId7"/>
    <p:sldId id="307" r:id="rId8"/>
    <p:sldId id="313" r:id="rId9"/>
    <p:sldId id="309" r:id="rId10"/>
    <p:sldId id="267" r:id="rId11"/>
    <p:sldId id="303" r:id="rId12"/>
    <p:sldId id="269" r:id="rId13"/>
    <p:sldId id="290" r:id="rId14"/>
    <p:sldId id="310" r:id="rId15"/>
    <p:sldId id="300" r:id="rId16"/>
    <p:sldId id="282" r:id="rId17"/>
    <p:sldId id="284" r:id="rId18"/>
    <p:sldId id="281" r:id="rId19"/>
    <p:sldId id="285" r:id="rId20"/>
    <p:sldId id="302" r:id="rId21"/>
    <p:sldId id="287" r:id="rId22"/>
    <p:sldId id="271" r:id="rId23"/>
    <p:sldId id="292" r:id="rId24"/>
    <p:sldId id="294" r:id="rId25"/>
    <p:sldId id="295" r:id="rId26"/>
    <p:sldId id="272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3CDBB-49D9-4193-A721-46D845555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3FE645-055B-41B8-B006-7D855C5EA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05CD5-D59E-42A1-82E8-488AAAC3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9F3C5-90F9-4178-B172-2EB80051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E813DA-EF97-461A-B5FB-3A400247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02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D3A2C-1D34-4A99-ABC5-2A6DB32E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4E75AA-A24F-42EA-B358-BB181839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1D369-76BC-491A-AE24-BDADBAFF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5FF2C-C4ED-40B3-8E56-AEEDE50D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51834-A2A3-415E-BCDD-8947A633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0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A0CCBD-8061-4F37-BC81-479BDFAF5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A88AE2-B3EE-4D2A-A3BD-62DF8F0AA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EC3908-ABC5-43B3-8314-CF8E9648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6CC8FD-CE66-485E-8AE5-51970A44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A4AEC-2884-43DD-8F64-3C09427A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685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6816" y="2198452"/>
            <a:ext cx="6518368" cy="4098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9" b="0" i="0">
                <a:solidFill>
                  <a:srgbClr val="CC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814000" y="3565827"/>
            <a:ext cx="4563996" cy="263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2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45" b="0" i="0">
                <a:solidFill>
                  <a:srgbClr val="ADADE0"/>
                </a:solidFill>
                <a:latin typeface="Lucida Sans Unicode"/>
                <a:cs typeface="Lucida Sans Unicode"/>
              </a:defRPr>
            </a:lvl1pPr>
          </a:lstStyle>
          <a:p>
            <a:pPr marL="26841">
              <a:lnSpc>
                <a:spcPts val="1258"/>
              </a:lnSpc>
            </a:pPr>
            <a:r>
              <a:rPr lang="en-US" sz="1057" i="1" spc="-180">
                <a:latin typeface="Arial"/>
                <a:cs typeface="Arial"/>
              </a:rPr>
              <a:t>Q</a:t>
            </a:r>
            <a:r>
              <a:rPr lang="en-US" spc="-180"/>
              <a:t>c </a:t>
            </a:r>
            <a:r>
              <a:rPr lang="en-US" spc="-32"/>
              <a:t>Stanley </a:t>
            </a:r>
            <a:r>
              <a:rPr lang="en-US" spc="-53"/>
              <a:t>Chan </a:t>
            </a:r>
            <a:r>
              <a:rPr lang="en-US" spc="-74"/>
              <a:t>2020. </a:t>
            </a:r>
            <a:r>
              <a:rPr lang="en-US" spc="-21"/>
              <a:t>All </a:t>
            </a:r>
            <a:r>
              <a:rPr lang="en-US" spc="-42"/>
              <a:t>Rights</a:t>
            </a:r>
            <a:r>
              <a:rPr lang="en-US" spc="159"/>
              <a:t> </a:t>
            </a:r>
            <a:r>
              <a:rPr lang="en-US" spc="-53"/>
              <a:t>Reserved.</a:t>
            </a:r>
            <a:endParaRPr lang="en-US" sz="1057">
              <a:latin typeface="Arial"/>
              <a:cs typeface="Arial"/>
            </a:endParaRPr>
          </a:p>
          <a:p>
            <a:pPr marR="185206">
              <a:spcBef>
                <a:spcPts val="95"/>
              </a:spcBef>
            </a:pPr>
            <a:fld id="{81D60167-4931-47E6-BA6A-407CBD079E47}" type="slidenum">
              <a:rPr lang="en-US" sz="1268" spc="-137" smtClean="0">
                <a:solidFill>
                  <a:srgbClr val="000000"/>
                </a:solidFill>
              </a:rPr>
              <a:pPr marR="185206">
                <a:spcBef>
                  <a:spcPts val="95"/>
                </a:spcBef>
              </a:pPr>
              <a:t>‹#›</a:t>
            </a:fld>
            <a:r>
              <a:rPr lang="en-US" sz="1268" spc="-275">
                <a:solidFill>
                  <a:srgbClr val="000000"/>
                </a:solidFill>
              </a:rPr>
              <a:t> </a:t>
            </a:r>
            <a:r>
              <a:rPr lang="en-US" sz="1268">
                <a:solidFill>
                  <a:srgbClr val="000000"/>
                </a:solidFill>
              </a:rPr>
              <a:t>/</a:t>
            </a:r>
            <a:r>
              <a:rPr lang="en-US" sz="1268" spc="-275">
                <a:solidFill>
                  <a:srgbClr val="000000"/>
                </a:solidFill>
              </a:rPr>
              <a:t> </a:t>
            </a:r>
            <a:r>
              <a:rPr lang="en-US" sz="1268" spc="-137">
                <a:solidFill>
                  <a:srgbClr val="000000"/>
                </a:solidFill>
              </a:rPr>
              <a:t>23</a:t>
            </a:r>
            <a:endParaRPr lang="en-US" sz="1268"/>
          </a:p>
        </p:txBody>
      </p:sp>
    </p:spTree>
    <p:extLst>
      <p:ext uri="{BB962C8B-B14F-4D97-AF65-F5344CB8AC3E}">
        <p14:creationId xmlns:p14="http://schemas.microsoft.com/office/powerpoint/2010/main" val="20369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8378E-E7F6-449C-8E62-4E8300BB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22BF1-7E81-4AA4-AF18-6ED14F08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7E917-3DFE-4C93-9195-4FFED90F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31031-BA72-49BA-A6C0-496AD7B2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09E19-7C1F-4D15-A756-672DB909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7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0C40-EAEA-49D1-96C1-74AB03B6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4604E-E006-4C71-8F2D-AA4E25B5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57269-B75C-47AD-A5BA-C3B382AA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23686-6C17-47EC-8E4F-5F18CF91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F0504-EE75-4D08-B231-036D503F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2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1DA95-A029-4B98-BEA5-37B68092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CACBC-9DB4-4DC5-82EE-DAB7057D6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9CBD1-DAC5-4F0A-9661-6E19B50CA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BAD5E0-034C-428D-870B-46CDA293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813531-34EE-4BFC-B138-21EB5BEF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71399-AAD6-40DD-B0EE-BFFC4893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6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E22CE-39F3-42C8-A50B-F0938328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85EBD-7390-418C-A5CE-AC80293CC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930617-EDBC-481C-924B-A91E2BD25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1C360C-A035-4888-90F5-D98ABD5F5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C2540A-A06E-4CAF-8198-298012357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70AFBC-B1FD-44DB-915E-B45150F6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B31B8E-E488-45D0-9B1F-C63FB73A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F0A6D-086B-4BF8-B111-9BA40614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4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999A-68E4-4378-B377-EFEDF3FA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527129-D304-4283-B67C-19DCB66D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09BECA-133B-4251-A129-31D5B298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CDBDC-CEC2-4483-969F-2269AC5D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1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75AC79-1DD0-403C-8D05-9962EFD9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6FE40F-1227-40ED-89BB-26C562E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1E91-A224-4D3C-9159-BCDC75B2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4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B71E6-9BAB-4245-9A83-85104960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9201D-BE09-434C-861D-27574677B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663A9C-E8FA-485A-B060-B554FEBA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F4B1B4-DCED-40BC-B23B-A1740E22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EC04EA-009F-490D-BA2B-065E22F6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362045-BC43-493D-847F-C4889CF9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0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3C896-9E31-475B-A198-125107C2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E0CC79-3ADC-46A7-97C8-26CFFBCFC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4F34A5-1FF7-4614-84A2-2BCC980B5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33E96-EF5D-4A2A-9AD5-662E0A83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847D0D-DF0E-43C8-B674-5316E3C2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E97EB-25F1-428F-90C9-DFBA8777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0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27AD15-3824-4CF0-BB6C-C3C68946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3E33D-79B2-4AF9-A33F-BEB39F7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B564C-7FA3-40F7-811B-7A3B53E20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94B63-EF34-435F-86E0-7A93BAC7D97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7E0E8-3053-479D-9AF0-4921F21EE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F0FF0-4E82-4800-A8E8-B4FF242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ED5D-AC6E-4DD3-AD51-6D95349FBC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4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ym.openai.com/envs/Taxi-v3/" TargetMode="Externa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545" y="926458"/>
            <a:ext cx="11910910" cy="2406339"/>
            <a:chOff x="87743" y="381864"/>
            <a:chExt cx="5635625" cy="1138555"/>
          </a:xfrm>
        </p:grpSpPr>
        <p:sp>
          <p:nvSpPr>
            <p:cNvPr id="3" name="object 3"/>
            <p:cNvSpPr/>
            <p:nvPr/>
          </p:nvSpPr>
          <p:spPr>
            <a:xfrm>
              <a:off x="138544" y="1418742"/>
              <a:ext cx="101599" cy="10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4" name="object 4"/>
            <p:cNvSpPr/>
            <p:nvPr/>
          </p:nvSpPr>
          <p:spPr>
            <a:xfrm>
              <a:off x="189344" y="1406042"/>
              <a:ext cx="5533706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5" name="object 5"/>
            <p:cNvSpPr/>
            <p:nvPr/>
          </p:nvSpPr>
          <p:spPr>
            <a:xfrm>
              <a:off x="5672323" y="388010"/>
              <a:ext cx="50727" cy="10307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87743" y="381864"/>
              <a:ext cx="5584825" cy="1087755"/>
            </a:xfrm>
            <a:custGeom>
              <a:avLst/>
              <a:gdLst/>
              <a:ahLst/>
              <a:cxnLst/>
              <a:rect l="l" t="t" r="r" b="b"/>
              <a:pathLst>
                <a:path w="5584825" h="1087755">
                  <a:moveTo>
                    <a:pt x="5584580" y="0"/>
                  </a:moveTo>
                  <a:lnTo>
                    <a:pt x="0" y="0"/>
                  </a:lnTo>
                  <a:lnTo>
                    <a:pt x="0" y="1036877"/>
                  </a:lnTo>
                  <a:lnTo>
                    <a:pt x="4008" y="1056602"/>
                  </a:lnTo>
                  <a:lnTo>
                    <a:pt x="14922" y="1072755"/>
                  </a:lnTo>
                  <a:lnTo>
                    <a:pt x="31075" y="1083669"/>
                  </a:lnTo>
                  <a:lnTo>
                    <a:pt x="50800" y="1087677"/>
                  </a:lnTo>
                  <a:lnTo>
                    <a:pt x="5533779" y="1087677"/>
                  </a:lnTo>
                  <a:lnTo>
                    <a:pt x="5553504" y="1083669"/>
                  </a:lnTo>
                  <a:lnTo>
                    <a:pt x="5569657" y="1072755"/>
                  </a:lnTo>
                  <a:lnTo>
                    <a:pt x="5580571" y="1056602"/>
                  </a:lnTo>
                  <a:lnTo>
                    <a:pt x="5584580" y="1036877"/>
                  </a:lnTo>
                  <a:lnTo>
                    <a:pt x="5584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5672323" y="426102"/>
              <a:ext cx="0" cy="1012190"/>
            </a:xfrm>
            <a:custGeom>
              <a:avLst/>
              <a:gdLst/>
              <a:ahLst/>
              <a:cxnLst/>
              <a:rect l="l" t="t" r="r" b="b"/>
              <a:pathLst>
                <a:path h="1012190">
                  <a:moveTo>
                    <a:pt x="0" y="101168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8" name="object 8"/>
            <p:cNvSpPr/>
            <p:nvPr/>
          </p:nvSpPr>
          <p:spPr>
            <a:xfrm>
              <a:off x="5672323" y="4134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9" name="object 9"/>
            <p:cNvSpPr/>
            <p:nvPr/>
          </p:nvSpPr>
          <p:spPr>
            <a:xfrm>
              <a:off x="5672323" y="4007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72323" y="3880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ubTitle" idx="4"/>
          </p:nvPr>
        </p:nvSpPr>
        <p:spPr>
          <a:xfrm>
            <a:off x="3772855" y="4280767"/>
            <a:ext cx="2959106" cy="96369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61733" marR="56367" algn="ctr">
              <a:lnSpc>
                <a:spcPct val="100000"/>
              </a:lnSpc>
              <a:spcBef>
                <a:spcPts val="201"/>
              </a:spcBef>
            </a:pPr>
            <a:r>
              <a:rPr lang="en-US" spc="-42" dirty="0"/>
              <a:t>2021</a:t>
            </a:r>
            <a:r>
              <a:rPr lang="zh-CN" altLang="en-US" spc="-42" dirty="0"/>
              <a:t>年</a:t>
            </a:r>
            <a:r>
              <a:rPr lang="en-US" altLang="zh-CN" spc="-42" dirty="0"/>
              <a:t>6</a:t>
            </a:r>
            <a:r>
              <a:rPr lang="zh-CN" altLang="en-US" spc="-42" dirty="0"/>
              <a:t>月</a:t>
            </a:r>
            <a:endParaRPr spc="-74" dirty="0"/>
          </a:p>
          <a:p>
            <a:pPr marL="61733">
              <a:lnSpc>
                <a:spcPct val="100000"/>
              </a:lnSpc>
              <a:spcBef>
                <a:spcPts val="63"/>
              </a:spcBef>
            </a:pPr>
            <a:endParaRPr sz="1374" dirty="0"/>
          </a:p>
          <a:p>
            <a:pPr marL="61733" marR="56367" algn="ctr">
              <a:lnSpc>
                <a:spcPct val="100000"/>
              </a:lnSpc>
            </a:pPr>
            <a:r>
              <a:rPr lang="zh-CN" altLang="en-US" spc="-32" dirty="0"/>
              <a:t>王晨苏 钟超</a:t>
            </a:r>
            <a:endParaRPr lang="en-US" spc="-32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0">
            <a:extLst>
              <a:ext uri="{FF2B5EF4-FFF2-40B4-BE49-F238E27FC236}">
                <a16:creationId xmlns:a16="http://schemas.microsoft.com/office/drawing/2014/main" id="{E9E0C9CB-6A19-4B82-B605-F3C33FB068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36199" y="1481429"/>
            <a:ext cx="88587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强化学习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en-US" altLang="zh-CN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Q-Learning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291908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Q-Learning</a:t>
            </a: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7F6993C4-9BB1-488F-8341-8AEE4013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70" y="1472886"/>
            <a:ext cx="8723455" cy="1224136"/>
          </a:xfrm>
          <a:prstGeom prst="rect">
            <a:avLst/>
          </a:prstGeom>
        </p:spPr>
      </p:pic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6E75E87-55B7-466F-8AB5-51411AC2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62" y="3272852"/>
            <a:ext cx="7965191" cy="300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994D23-AA7A-4A2C-8A62-025593F97FEA}"/>
                  </a:ext>
                </a:extLst>
              </p:cNvPr>
              <p:cNvSpPr txBox="1"/>
              <p:nvPr/>
            </p:nvSpPr>
            <p:spPr>
              <a:xfrm>
                <a:off x="7467676" y="3673722"/>
                <a:ext cx="2990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B30000"/>
                    </a:solidFill>
                  </a:rPr>
                  <a:t>行动策略为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zh-CN" altLang="en-US" dirty="0">
                    <a:solidFill>
                      <a:srgbClr val="B30000"/>
                    </a:solidFill>
                  </a:rPr>
                  <a:t>策略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994D23-AA7A-4A2C-8A62-025593F97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76" y="3673722"/>
                <a:ext cx="2990049" cy="369332"/>
              </a:xfrm>
              <a:prstGeom prst="rect">
                <a:avLst/>
              </a:prstGeom>
              <a:blipFill>
                <a:blip r:embed="rId4"/>
                <a:stretch>
                  <a:fillRect l="-162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592EF91-1B91-4D3A-9F21-D107E7DD500F}"/>
              </a:ext>
            </a:extLst>
          </p:cNvPr>
          <p:cNvSpPr txBox="1"/>
          <p:nvPr/>
        </p:nvSpPr>
        <p:spPr>
          <a:xfrm>
            <a:off x="6174962" y="5907692"/>
            <a:ext cx="23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30000"/>
                </a:solidFill>
              </a:rPr>
              <a:t>评估策略为贪婪策略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6485D2-0047-49A5-B62F-FBDC93317DAB}"/>
              </a:ext>
            </a:extLst>
          </p:cNvPr>
          <p:cNvSpPr/>
          <p:nvPr/>
        </p:nvSpPr>
        <p:spPr>
          <a:xfrm>
            <a:off x="6156957" y="5250445"/>
            <a:ext cx="1737360" cy="369332"/>
          </a:xfrm>
          <a:prstGeom prst="rect">
            <a:avLst/>
          </a:prstGeom>
          <a:noFill/>
          <a:ln w="19050">
            <a:solidFill>
              <a:srgbClr val="B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E7412A-BF0A-46A9-858C-46B6CD2F8819}"/>
              </a:ext>
            </a:extLst>
          </p:cNvPr>
          <p:cNvSpPr/>
          <p:nvPr/>
        </p:nvSpPr>
        <p:spPr>
          <a:xfrm>
            <a:off x="8188957" y="4618884"/>
            <a:ext cx="1737360" cy="369332"/>
          </a:xfrm>
          <a:prstGeom prst="rect">
            <a:avLst/>
          </a:prstGeom>
          <a:noFill/>
          <a:ln w="19050">
            <a:solidFill>
              <a:srgbClr val="B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2346746-E904-4D72-979F-E46EDAC9FD03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7099972" y="5679440"/>
            <a:ext cx="253775" cy="228252"/>
          </a:xfrm>
          <a:prstGeom prst="straightConnector1">
            <a:avLst/>
          </a:prstGeom>
          <a:ln w="19050">
            <a:solidFill>
              <a:srgbClr val="B3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1991565-9633-4160-8477-A9821A09F70A}"/>
              </a:ext>
            </a:extLst>
          </p:cNvPr>
          <p:cNvCxnSpPr>
            <a:cxnSpLocks/>
          </p:cNvCxnSpPr>
          <p:nvPr/>
        </p:nvCxnSpPr>
        <p:spPr>
          <a:xfrm flipH="1">
            <a:off x="9057637" y="4043054"/>
            <a:ext cx="135295" cy="489569"/>
          </a:xfrm>
          <a:prstGeom prst="straightConnector1">
            <a:avLst/>
          </a:prstGeom>
          <a:ln w="19050">
            <a:solidFill>
              <a:srgbClr val="B3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7909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58449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Taxi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C6C6E4-9C3B-4D22-A875-01FDB808C991}"/>
              </a:ext>
            </a:extLst>
          </p:cNvPr>
          <p:cNvSpPr txBox="1"/>
          <p:nvPr/>
        </p:nvSpPr>
        <p:spPr>
          <a:xfrm>
            <a:off x="706579" y="1585635"/>
            <a:ext cx="935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停车场分成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5x5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的网格，这为我们提供了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25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个可能的出租车位置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02623-A8AD-49F6-93EA-F4BC5447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27" y="2252483"/>
            <a:ext cx="3994100" cy="39611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960B6A-E675-4488-9ABD-D2CA35B84781}"/>
              </a:ext>
            </a:extLst>
          </p:cNvPr>
          <p:cNvSpPr txBox="1"/>
          <p:nvPr/>
        </p:nvSpPr>
        <p:spPr>
          <a:xfrm>
            <a:off x="901887" y="2642168"/>
            <a:ext cx="48330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Taxi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的任务是在一个地点接载乘客并在另一个地点下车。注意事项：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将乘客送到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proxima-nova"/>
              </a:rPr>
              <a:t>正确的位置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通过尽可能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proxima-nova"/>
              </a:rPr>
              <a:t>减少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下车时间来节省乘客的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proxima-nova"/>
              </a:rPr>
              <a:t>时间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proxima-nova"/>
              </a:rPr>
              <a:t>遵循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交通规则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256141920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OpenAI Gym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BF7C84-A6C0-4A98-B98F-35A6ECCD4A02}"/>
              </a:ext>
            </a:extLst>
          </p:cNvPr>
          <p:cNvSpPr txBox="1"/>
          <p:nvPr/>
        </p:nvSpPr>
        <p:spPr>
          <a:xfrm>
            <a:off x="720322" y="1183277"/>
            <a:ext cx="1113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roxima-nova"/>
              </a:rPr>
              <a:t>使用</a:t>
            </a:r>
            <a:r>
              <a:rPr lang="en-US" altLang="zh-CN" u="sng" dirty="0">
                <a:solidFill>
                  <a:srgbClr val="E4A307"/>
                </a:solidFill>
                <a:latin typeface="proxima-nova"/>
                <a:hlinkClick r:id="rId2"/>
              </a:rPr>
              <a:t>OpenAI Gym</a:t>
            </a:r>
            <a:r>
              <a:rPr lang="en-US" altLang="zh-CN" u="sng" dirty="0">
                <a:solidFill>
                  <a:srgbClr val="E4A307"/>
                </a:solidFill>
                <a:latin typeface="proxima-nova"/>
              </a:rPr>
              <a:t> </a:t>
            </a:r>
            <a:r>
              <a:rPr lang="zh-CN" altLang="en-US" dirty="0">
                <a:latin typeface="proxima-nova"/>
              </a:rPr>
              <a:t>来进行</a:t>
            </a:r>
            <a:r>
              <a:rPr lang="en-US" altLang="zh-CN" dirty="0">
                <a:latin typeface="proxima-nova"/>
              </a:rPr>
              <a:t>Q-learning</a:t>
            </a:r>
            <a:r>
              <a:rPr lang="zh-CN" altLang="en-US" dirty="0">
                <a:latin typeface="proxima-nova"/>
              </a:rPr>
              <a:t>学习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A0E28-6034-4570-9BFC-E472399A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39"/>
          <a:stretch/>
        </p:blipFill>
        <p:spPr>
          <a:xfrm>
            <a:off x="2237843" y="2102218"/>
            <a:ext cx="6725388" cy="44287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8ED70E-385D-41D6-9E45-DEA8B4AA7441}"/>
              </a:ext>
            </a:extLst>
          </p:cNvPr>
          <p:cNvSpPr txBox="1"/>
          <p:nvPr/>
        </p:nvSpPr>
        <p:spPr>
          <a:xfrm>
            <a:off x="720322" y="1698996"/>
            <a:ext cx="8695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Gym</a:t>
            </a:r>
            <a:r>
              <a:rPr lang="zh-CN" altLang="en-US" dirty="0"/>
              <a:t>提供了不同的游戏环境，提供游戏的环境，包括目标、奖励、动作</a:t>
            </a:r>
          </a:p>
        </p:txBody>
      </p:sp>
    </p:spTree>
    <p:extLst>
      <p:ext uri="{BB962C8B-B14F-4D97-AF65-F5344CB8AC3E}">
        <p14:creationId xmlns:p14="http://schemas.microsoft.com/office/powerpoint/2010/main" val="383487870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OpenAI Gym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BF7C84-A6C0-4A98-B98F-35A6ECCD4A02}"/>
              </a:ext>
            </a:extLst>
          </p:cNvPr>
          <p:cNvSpPr txBox="1"/>
          <p:nvPr/>
        </p:nvSpPr>
        <p:spPr>
          <a:xfrm>
            <a:off x="460033" y="5853555"/>
            <a:ext cx="112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hlinkClick r:id="rId6"/>
              </a:rPr>
              <a:t>https://gym.openai.com/envs/Taxi-v3/</a:t>
            </a:r>
            <a:r>
              <a:rPr lang="en-US" altLang="zh-CN" b="1" dirty="0"/>
              <a:t> </a:t>
            </a:r>
          </a:p>
        </p:txBody>
      </p:sp>
      <p:pic>
        <p:nvPicPr>
          <p:cNvPr id="2" name="original">
            <a:hlinkClick r:id="" action="ppaction://media"/>
            <a:extLst>
              <a:ext uri="{FF2B5EF4-FFF2-40B4-BE49-F238E27FC236}">
                <a16:creationId xmlns:a16="http://schemas.microsoft.com/office/drawing/2014/main" id="{87E1E81C-7683-44F9-B4E2-AC202C1E0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6657" y="1626304"/>
            <a:ext cx="5202686" cy="3605392"/>
          </a:xfrm>
          <a:prstGeom prst="rect">
            <a:avLst/>
          </a:prstGeom>
        </p:spPr>
      </p:pic>
      <p:pic>
        <p:nvPicPr>
          <p:cNvPr id="3" name="original (1)">
            <a:hlinkClick r:id="" action="ppaction://media"/>
            <a:extLst>
              <a:ext uri="{FF2B5EF4-FFF2-40B4-BE49-F238E27FC236}">
                <a16:creationId xmlns:a16="http://schemas.microsoft.com/office/drawing/2014/main" id="{5852FE86-7B5A-499A-9585-2BD5912191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5997" y="1626304"/>
            <a:ext cx="5408088" cy="36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273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Taxi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211C1E9-AC77-4DB5-BBAA-5306B31D3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7009" y="1634728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02623-A8AD-49F6-93EA-F4BC5447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7" y="1870743"/>
            <a:ext cx="3994100" cy="396113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0947C4A-A249-4759-83E3-689F5DDCEACB}"/>
              </a:ext>
            </a:extLst>
          </p:cNvPr>
          <p:cNvCxnSpPr/>
          <p:nvPr/>
        </p:nvCxnSpPr>
        <p:spPr>
          <a:xfrm>
            <a:off x="5557421" y="3773010"/>
            <a:ext cx="1447061" cy="0"/>
          </a:xfrm>
          <a:prstGeom prst="straightConnector1">
            <a:avLst/>
          </a:prstGeom>
          <a:ln w="57150">
            <a:solidFill>
              <a:srgbClr val="B3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292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 &amp; Environment</a:t>
            </a:r>
            <a:endParaRPr lang="en-US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211C1E9-AC77-4DB5-BBAA-5306B31D3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534" y="3462030"/>
            <a:ext cx="2207814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A0043-3943-4686-B2F7-A6AF4F7376B1}"/>
              </a:ext>
            </a:extLst>
          </p:cNvPr>
          <p:cNvSpPr txBox="1"/>
          <p:nvPr/>
        </p:nvSpPr>
        <p:spPr>
          <a:xfrm>
            <a:off x="964914" y="1520144"/>
            <a:ext cx="104477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该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色块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代表出租车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(Agent)</a:t>
            </a:r>
            <a:endParaRPr lang="en-US" altLang="zh-CN" sz="2000" b="1" dirty="0">
              <a:solidFill>
                <a:srgbClr val="C00000"/>
              </a:solidFill>
              <a:latin typeface="proxima-nov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黄色表示没有乘客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绿色表示有乘客。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所述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“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|”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表示该出租车不能穿过的壁。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R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、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G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、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Y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、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proxima-nova"/>
              </a:rPr>
              <a:t>B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是可能的上车地点和目的地地点。在</a:t>
            </a:r>
            <a:r>
              <a:rPr lang="zh-CN" altLang="en-US" sz="2000" b="1" dirty="0">
                <a:solidFill>
                  <a:srgbClr val="C00000"/>
                </a:solidFill>
                <a:latin typeface="proxima-nova"/>
              </a:rPr>
              <a:t>蓝色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表示当前乘客上车地点，和</a:t>
            </a:r>
            <a:r>
              <a:rPr lang="zh-CN" altLang="en-US" sz="2000" b="1" dirty="0">
                <a:solidFill>
                  <a:srgbClr val="C00000"/>
                </a:solidFill>
                <a:latin typeface="proxima-nova"/>
              </a:rPr>
              <a:t>紫色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是当前的目标</a:t>
            </a:r>
            <a:r>
              <a:rPr lang="en-US" altLang="zh-CN" sz="2000" b="0" i="0" dirty="0">
                <a:solidFill>
                  <a:srgbClr val="C00000"/>
                </a:solidFill>
                <a:effectLst/>
                <a:latin typeface="proxima-nova"/>
              </a:rPr>
              <a:t>(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Environment )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24BD20-0A59-42CB-B99D-BDE25A2DA7CC}"/>
              </a:ext>
            </a:extLst>
          </p:cNvPr>
          <p:cNvSpPr txBox="1"/>
          <p:nvPr/>
        </p:nvSpPr>
        <p:spPr>
          <a:xfrm>
            <a:off x="593582" y="1058479"/>
            <a:ext cx="713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proxima-nova"/>
              </a:rPr>
              <a:t>考虑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-apple-system"/>
              </a:rPr>
              <a:t>Agent/Environment/State/Action/Reward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9BC1C54-4D84-40F3-9B38-183DFB60B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093" y="3459136"/>
            <a:ext cx="2207814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 : : | | | : | : | |Y| : |B: | +---------+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FB4E224-223A-4370-8E11-2B406EA5D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093" y="3462030"/>
            <a:ext cx="2207814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 : : | | | : | : | |Y| : |B: | +---------+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95680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28253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0BB602-9684-4459-AA33-5D66B8AD3F97}"/>
              </a:ext>
            </a:extLst>
          </p:cNvPr>
          <p:cNvSpPr txBox="1"/>
          <p:nvPr/>
        </p:nvSpPr>
        <p:spPr>
          <a:xfrm>
            <a:off x="719705" y="2343545"/>
            <a:ext cx="6172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State</a:t>
            </a:r>
          </a:p>
          <a:p>
            <a:pPr algn="l"/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智能体遇到一个</a:t>
            </a:r>
            <a:r>
              <a:rPr lang="zh-CN" altLang="en-US" sz="2000" b="0" dirty="0">
                <a:solidFill>
                  <a:srgbClr val="C00000"/>
                </a:solidFill>
                <a:effectLst/>
                <a:latin typeface="proxima-nova"/>
              </a:rPr>
              <a:t>状态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，然后根据它所处的状态采取行动</a:t>
            </a:r>
            <a:endParaRPr lang="en-US" altLang="zh-CN" sz="2000" b="1" dirty="0">
              <a:solidFill>
                <a:srgbClr val="333333"/>
              </a:solidFill>
              <a:effectLst/>
              <a:latin typeface="proxima-nova"/>
            </a:endParaRPr>
          </a:p>
          <a:p>
            <a:pPr algn="l"/>
            <a:r>
              <a:rPr lang="zh-CN" altLang="en-US" sz="2000" b="1" i="0" dirty="0">
                <a:solidFill>
                  <a:srgbClr val="C00000"/>
                </a:solidFill>
                <a:effectLst/>
                <a:latin typeface="proxima-nova"/>
              </a:rPr>
              <a:t>状态空间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是一组出租车在这个环境中遇到所有可能的状态。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algn="l"/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25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个可能的出租车位置</a:t>
            </a:r>
            <a:endParaRPr lang="en-US" altLang="zh-CN" sz="2000" dirty="0">
              <a:solidFill>
                <a:srgbClr val="333333"/>
              </a:solidFill>
              <a:latin typeface="proxima-nova"/>
            </a:endParaRPr>
          </a:p>
          <a:p>
            <a:pPr algn="l"/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四个位置接送乘客：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G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Y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B </a:t>
            </a:r>
          </a:p>
          <a:p>
            <a:pPr algn="l"/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有四 个目的地和五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(4 + 1)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个乘客位置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algn="l"/>
            <a:r>
              <a:rPr lang="zh-CN" altLang="en-US" sz="2000" dirty="0">
                <a:solidFill>
                  <a:srgbClr val="333333"/>
                </a:solidFill>
                <a:latin typeface="proxima-nova"/>
              </a:rPr>
              <a:t>所有可能的状态空间：</a:t>
            </a:r>
            <a:r>
              <a:rPr lang="en-US" altLang="zh-CN" sz="2000" dirty="0">
                <a:solidFill>
                  <a:srgbClr val="333333"/>
                </a:solidFill>
                <a:latin typeface="proxima-nova"/>
              </a:rPr>
              <a:t>5*5*4*5=500</a:t>
            </a:r>
            <a:endParaRPr lang="zh-CN" altLang="en-US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algn="l"/>
            <a:endParaRPr lang="zh-CN" altLang="en-US" b="1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F47740-EBCD-43CD-BCD2-0D4AB2107AEC}"/>
              </a:ext>
            </a:extLst>
          </p:cNvPr>
          <p:cNvSpPr txBox="1"/>
          <p:nvPr/>
        </p:nvSpPr>
        <p:spPr>
          <a:xfrm>
            <a:off x="567720" y="1375134"/>
            <a:ext cx="713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proxima-nova"/>
              </a:rPr>
              <a:t>考虑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-apple-system"/>
              </a:rPr>
              <a:t>Agent/Environment/State/Action/Reward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73DF794-B60B-4857-BBF6-37AF60287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782" y="1416148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46294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28253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Action</a:t>
            </a:r>
            <a:endParaRPr lang="zh-CN" altLang="en-US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0BB602-9684-4459-AA33-5D66B8AD3F97}"/>
              </a:ext>
            </a:extLst>
          </p:cNvPr>
          <p:cNvSpPr txBox="1"/>
          <p:nvPr/>
        </p:nvSpPr>
        <p:spPr>
          <a:xfrm>
            <a:off x="762000" y="2931160"/>
            <a:ext cx="6172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Action </a:t>
            </a:r>
          </a:p>
          <a:p>
            <a:r>
              <a:rPr lang="en-US" altLang="zh-CN" sz="2000" b="0" dirty="0">
                <a:effectLst/>
                <a:latin typeface="proxima-nova"/>
              </a:rPr>
              <a:t>Agent</a:t>
            </a:r>
            <a:r>
              <a:rPr lang="zh-CN" altLang="en-US" sz="2000" b="0" dirty="0">
                <a:effectLst/>
                <a:latin typeface="proxima-nova"/>
              </a:rPr>
              <a:t>遇到 </a:t>
            </a:r>
            <a:r>
              <a:rPr lang="en-US" altLang="zh-CN" sz="2000" b="0" dirty="0">
                <a:effectLst/>
                <a:latin typeface="proxima-nova"/>
              </a:rPr>
              <a:t>500 </a:t>
            </a:r>
            <a:r>
              <a:rPr lang="zh-CN" altLang="en-US" sz="2000" b="0" dirty="0">
                <a:effectLst/>
                <a:latin typeface="proxima-nova"/>
              </a:rPr>
              <a:t>个状态之一并采取</a:t>
            </a:r>
            <a:r>
              <a:rPr lang="zh-CN" altLang="en-US" sz="2000" b="0" dirty="0">
                <a:solidFill>
                  <a:srgbClr val="C00000"/>
                </a:solidFill>
                <a:effectLst/>
                <a:latin typeface="proxima-nova"/>
              </a:rPr>
              <a:t>行动</a:t>
            </a:r>
            <a:r>
              <a:rPr lang="zh-CN" altLang="en-US" sz="2000" b="0" dirty="0">
                <a:effectLst/>
                <a:latin typeface="proxima-nova"/>
              </a:rPr>
              <a:t>。</a:t>
            </a:r>
            <a:endParaRPr lang="en-US" altLang="zh-CN" sz="2000" b="0" dirty="0">
              <a:effectLst/>
              <a:latin typeface="proxima-nova"/>
            </a:endParaRPr>
          </a:p>
          <a:p>
            <a:r>
              <a:rPr lang="zh-CN" altLang="en-US" sz="2000" b="0" dirty="0">
                <a:effectLst/>
                <a:latin typeface="proxima-nova"/>
              </a:rPr>
              <a:t>可能的行动：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south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north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east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west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pickup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dropoff</a:t>
            </a:r>
          </a:p>
          <a:p>
            <a:pPr algn="l"/>
            <a:r>
              <a:rPr lang="zh-CN" altLang="en-US" sz="2000" b="0" i="0" dirty="0">
                <a:solidFill>
                  <a:srgbClr val="C00000"/>
                </a:solidFill>
                <a:effectLst/>
                <a:latin typeface="proxima-nova"/>
              </a:rPr>
              <a:t>行动空间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Agent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在给定状态下可以采取的所有动作的集合。</a:t>
            </a:r>
            <a:endParaRPr lang="zh-CN" altLang="en-US" sz="2000" b="1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E27E06-BA5B-492A-83C5-7EC0BA0C9365}"/>
              </a:ext>
            </a:extLst>
          </p:cNvPr>
          <p:cNvSpPr txBox="1"/>
          <p:nvPr/>
        </p:nvSpPr>
        <p:spPr>
          <a:xfrm>
            <a:off x="619939" y="1893662"/>
            <a:ext cx="713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proxima-nova"/>
              </a:rPr>
              <a:t>考虑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-apple-system"/>
              </a:rPr>
              <a:t>Agent/Environment/State/Action/Reward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97C7DDE-D69C-455E-AD5B-18B66ABC9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782" y="1416148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71510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28253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Reward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85488C-D1C6-4372-811D-B4F745EBDA33}"/>
              </a:ext>
            </a:extLst>
          </p:cNvPr>
          <p:cNvSpPr txBox="1"/>
          <p:nvPr/>
        </p:nvSpPr>
        <p:spPr>
          <a:xfrm>
            <a:off x="714568" y="2949606"/>
            <a:ext cx="617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-apple-system"/>
              </a:rPr>
              <a:t>Reward</a:t>
            </a:r>
          </a:p>
          <a:p>
            <a:r>
              <a:rPr lang="zh-CN" altLang="en-US" b="0" dirty="0">
                <a:effectLst/>
                <a:latin typeface="proxima-nova"/>
              </a:rPr>
              <a:t>由于</a:t>
            </a:r>
            <a:r>
              <a:rPr lang="en-US" altLang="zh-CN" b="0" dirty="0">
                <a:effectLst/>
                <a:latin typeface="proxima-nova"/>
              </a:rPr>
              <a:t>Agent</a:t>
            </a:r>
            <a:r>
              <a:rPr lang="zh-CN" altLang="en-US" b="0" dirty="0">
                <a:effectLst/>
                <a:latin typeface="proxima-nova"/>
              </a:rPr>
              <a:t>是受奖励激励的，并且将通过环境中的试验经验来学习如何控制</a:t>
            </a:r>
            <a:r>
              <a:rPr lang="zh-CN" altLang="en-US" dirty="0">
                <a:latin typeface="proxima-nova"/>
              </a:rPr>
              <a:t>出租车的位置</a:t>
            </a:r>
            <a:r>
              <a:rPr lang="zh-CN" altLang="en-US" b="0" dirty="0">
                <a:effectLst/>
                <a:latin typeface="proxima-nova"/>
              </a:rPr>
              <a:t>，需要相应地决定</a:t>
            </a:r>
            <a:r>
              <a:rPr lang="zh-CN" altLang="en-US" b="1" dirty="0">
                <a:effectLst/>
                <a:latin typeface="proxima-nova"/>
              </a:rPr>
              <a:t>奖励</a:t>
            </a:r>
            <a:r>
              <a:rPr lang="zh-CN" altLang="en-US" b="0" dirty="0">
                <a:effectLst/>
                <a:latin typeface="proxima-nova"/>
              </a:rPr>
              <a:t>和</a:t>
            </a:r>
            <a:r>
              <a:rPr lang="en-US" altLang="zh-CN" b="0" dirty="0">
                <a:effectLst/>
                <a:latin typeface="proxima-nova"/>
              </a:rPr>
              <a:t>/</a:t>
            </a:r>
            <a:r>
              <a:rPr lang="zh-CN" altLang="en-US" b="0" dirty="0">
                <a:effectLst/>
                <a:latin typeface="proxima-nova"/>
              </a:rPr>
              <a:t>或</a:t>
            </a:r>
            <a:r>
              <a:rPr lang="zh-CN" altLang="en-US" b="1" dirty="0">
                <a:effectLst/>
                <a:latin typeface="proxima-nova"/>
              </a:rPr>
              <a:t>惩罚</a:t>
            </a:r>
            <a:r>
              <a:rPr lang="zh-CN" altLang="en-US" b="0" dirty="0">
                <a:effectLst/>
                <a:latin typeface="proxima-nova"/>
              </a:rPr>
              <a:t>以及它们的大小。</a:t>
            </a:r>
            <a:endParaRPr lang="en-US" altLang="zh-CN" b="0" dirty="0">
              <a:effectLst/>
              <a:latin typeface="proxima-nov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roxima-nova"/>
              </a:rPr>
              <a:t>成功下车而获得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proxima-nova"/>
              </a:rPr>
              <a:t>很高的积极奖励</a:t>
            </a:r>
            <a:endParaRPr lang="zh-CN" altLang="en-US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roxima-nova"/>
              </a:rPr>
              <a:t>在错误的位置下客，则应受到处罚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roxima-nova"/>
              </a:rPr>
              <a:t>在每一个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roxima-nova"/>
              </a:rPr>
              <a:t>Timestep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roxima-nova"/>
              </a:rPr>
              <a:t>后没有到达目的地而获得轻微的负面奖励。</a:t>
            </a:r>
            <a:endParaRPr lang="zh-CN" altLang="en-US" b="0" dirty="0">
              <a:effectLst/>
              <a:latin typeface="proxima-nov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5A7971-1FD4-4F95-8FB3-2D0EED128AB8}"/>
              </a:ext>
            </a:extLst>
          </p:cNvPr>
          <p:cNvSpPr txBox="1"/>
          <p:nvPr/>
        </p:nvSpPr>
        <p:spPr>
          <a:xfrm>
            <a:off x="714568" y="1909946"/>
            <a:ext cx="713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proxima-nova"/>
              </a:rPr>
              <a:t>考虑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-apple-system"/>
              </a:rPr>
              <a:t>Agent/Environment/State/Action/Reward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3BC847-34A2-46C0-8C00-AC7532589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782" y="1416148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7561106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40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Reward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A3A9F9-2558-41B6-9471-5442547DBBCF}"/>
              </a:ext>
            </a:extLst>
          </p:cNvPr>
          <p:cNvSpPr txBox="1"/>
          <p:nvPr/>
        </p:nvSpPr>
        <p:spPr>
          <a:xfrm>
            <a:off x="729559" y="1360411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下车成功会得到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proxima-nova"/>
              </a:rPr>
              <a:t>+20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分，每次减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proxima-nova"/>
              </a:rPr>
              <a:t>1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分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proxima-nova"/>
              </a:rPr>
              <a:t>——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采取的步骤。非法上车和下车的行为也会被扣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proxima-nova"/>
              </a:rPr>
              <a:t>10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roxima-nova"/>
              </a:rPr>
              <a:t>分。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0E2728-DBC1-4971-B94C-39CAD0539F73}"/>
              </a:ext>
            </a:extLst>
          </p:cNvPr>
          <p:cNvSpPr txBox="1"/>
          <p:nvPr/>
        </p:nvSpPr>
        <p:spPr>
          <a:xfrm>
            <a:off x="732453" y="2176667"/>
            <a:ext cx="6169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创建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Taxi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环境时，会创建一个初始奖励表，称为“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P”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。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行数为状态数，列数为动作数</a:t>
            </a:r>
            <a:endParaRPr lang="zh-CN" alt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D1B2622-98C7-4F1D-A1EC-6F29DD8ED27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9559" y="3621638"/>
            <a:ext cx="4868602" cy="19171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{0: [(1.0, 428,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1: [(1.0, 228,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2: [(1.0, 348,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3: [(1.0, 328,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4: [(1.0, 328, -10,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5: [(1.0, 328, -10, False)]}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9D741-7C26-48AC-99C7-027AD997E4EE}"/>
              </a:ext>
            </a:extLst>
          </p:cNvPr>
          <p:cNvSpPr txBox="1"/>
          <p:nvPr/>
        </p:nvSpPr>
        <p:spPr>
          <a:xfrm>
            <a:off x="732453" y="3037652"/>
            <a:ext cx="616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env.P[328]</a:t>
            </a:r>
            <a:endParaRPr lang="zh-CN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5F47556-4028-4F48-B22B-E0077ADCD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782" y="1416148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33523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什么是强化学习？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C5CDB6-9122-4D92-BF32-45BFACEEB7CB}"/>
              </a:ext>
            </a:extLst>
          </p:cNvPr>
          <p:cNvSpPr txBox="1"/>
          <p:nvPr/>
        </p:nvSpPr>
        <p:spPr>
          <a:xfrm>
            <a:off x="477537" y="3177538"/>
            <a:ext cx="31582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575863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监督学习，无监督学习</a:t>
            </a:r>
            <a:r>
              <a:rPr lang="zh-CN" altLang="en-US" sz="2000" b="0" i="0" dirty="0">
                <a:solidFill>
                  <a:srgbClr val="575863"/>
                </a:solidFill>
                <a:effectLst/>
                <a:latin typeface="Arial" panose="020B0604020202020204" pitchFamily="34" charset="0"/>
              </a:rPr>
              <a:t> 是类似的，是一种统称的学习方式。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2DF9F5-5FEB-4387-9C3A-457D7D5513B0}"/>
              </a:ext>
            </a:extLst>
          </p:cNvPr>
          <p:cNvSpPr txBox="1"/>
          <p:nvPr/>
        </p:nvSpPr>
        <p:spPr>
          <a:xfrm>
            <a:off x="477537" y="2037297"/>
            <a:ext cx="31582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575863"/>
                </a:solidFill>
                <a:effectLst/>
                <a:latin typeface="Arial" panose="020B0604020202020204" pitchFamily="34" charset="0"/>
              </a:rPr>
              <a:t>强化学习并不是某一种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特定</a:t>
            </a:r>
            <a:r>
              <a:rPr lang="zh-CN" altLang="en-US" sz="2000" b="0" i="0" dirty="0">
                <a:solidFill>
                  <a:srgbClr val="575863"/>
                </a:solidFill>
                <a:effectLst/>
                <a:latin typeface="Arial" panose="020B0604020202020204" pitchFamily="34" charset="0"/>
              </a:rPr>
              <a:t>的算法，而是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一类算法</a:t>
            </a:r>
            <a:r>
              <a:rPr lang="zh-CN" altLang="en-US" sz="2000" b="0" i="0" dirty="0">
                <a:solidFill>
                  <a:srgbClr val="575863"/>
                </a:solidFill>
                <a:effectLst/>
                <a:latin typeface="Arial" panose="020B0604020202020204" pitchFamily="34" charset="0"/>
              </a:rPr>
              <a:t>的统称。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980598-67ED-481C-B310-8C597EC4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31" y="2037297"/>
            <a:ext cx="6418202" cy="31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57426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40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Reward-</a:t>
            </a: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endParaRPr lang="en-US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D1B2622-98C7-4F1D-A1EC-6F29DD8ED27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3699" y="1122844"/>
            <a:ext cx="4868602" cy="19171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{0: [(1.0, 428,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1: [(1.0, 228,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2: [(1.0, 348,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3: [(1.0, 328,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4: [(1.0, 328, -10,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5: [(1.0, 328, -10, False)]}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FFB23C-514B-452A-A796-BD1B8CF52B3F}"/>
              </a:ext>
            </a:extLst>
          </p:cNvPr>
          <p:cNvSpPr txBox="1"/>
          <p:nvPr/>
        </p:nvSpPr>
        <p:spPr>
          <a:xfrm>
            <a:off x="341452" y="3061588"/>
            <a:ext cx="734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DB1348"/>
                </a:solidFill>
                <a:effectLst/>
                <a:latin typeface="Consolas" panose="020B0609020204030204" pitchFamily="49" charset="0"/>
              </a:rPr>
              <a:t>{action: [(probability, nextstate, reward, done)]}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AB25-89DB-4113-B8BF-FC023D9AC12F}"/>
              </a:ext>
            </a:extLst>
          </p:cNvPr>
          <p:cNvSpPr txBox="1"/>
          <p:nvPr/>
        </p:nvSpPr>
        <p:spPr>
          <a:xfrm>
            <a:off x="-312222" y="3989803"/>
            <a:ext cx="9201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0-5 </a:t>
            </a:r>
            <a:r>
              <a:rPr lang="zh-CN" altLang="en-US" sz="2000" dirty="0"/>
              <a:t>在当前状态下可以执行的动（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south</a:t>
            </a:r>
            <a:r>
              <a:rPr lang="en-US" altLang="zh-CN" sz="2000" b="1" dirty="0">
                <a:solidFill>
                  <a:srgbClr val="333333"/>
                </a:solidFill>
                <a:latin typeface="proxima-nova"/>
              </a:rPr>
              <a:t>/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proxima-nova"/>
              </a:rPr>
              <a:t>north/east/west/pickup/dropoff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742950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nextstate </a:t>
            </a:r>
            <a:r>
              <a:rPr lang="zh-CN" altLang="en-US" sz="2000" dirty="0"/>
              <a:t>执行动作后下一个</a:t>
            </a:r>
            <a:r>
              <a:rPr lang="en-US" altLang="zh-CN" sz="2000" dirty="0"/>
              <a:t>state</a:t>
            </a:r>
          </a:p>
          <a:p>
            <a:pPr marL="742950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reward</a:t>
            </a:r>
            <a:r>
              <a:rPr lang="zh-CN" altLang="en-US" sz="2000" dirty="0"/>
              <a:t>所有移动动作的奖励为 </a:t>
            </a:r>
            <a:r>
              <a:rPr lang="en-US" altLang="zh-CN" sz="2000" dirty="0"/>
              <a:t>-1</a:t>
            </a:r>
            <a:r>
              <a:rPr lang="zh-CN" altLang="en-US" sz="2000" dirty="0"/>
              <a:t>，上车</a:t>
            </a:r>
            <a:r>
              <a:rPr lang="en-US" altLang="zh-CN" sz="2000" dirty="0"/>
              <a:t>/</a:t>
            </a:r>
            <a:r>
              <a:rPr lang="zh-CN" altLang="en-US" sz="2000" dirty="0"/>
              <a:t>下车动作的奖励为 </a:t>
            </a:r>
            <a:r>
              <a:rPr lang="en-US" altLang="zh-CN" sz="2000" dirty="0"/>
              <a:t>-10</a:t>
            </a:r>
            <a:r>
              <a:rPr lang="zh-CN" altLang="en-US" sz="2000" dirty="0"/>
              <a:t>。出租车</a:t>
            </a:r>
            <a:endParaRPr lang="en-US" altLang="zh-CN" sz="2000" dirty="0"/>
          </a:p>
          <a:p>
            <a:pPr lvl="1">
              <a:buClr>
                <a:srgbClr val="7030A0"/>
              </a:buClr>
            </a:pPr>
            <a:r>
              <a:rPr lang="en-US" altLang="zh-CN" sz="2000" dirty="0"/>
              <a:t>   </a:t>
            </a:r>
            <a:r>
              <a:rPr lang="zh-CN" altLang="en-US" sz="2000" dirty="0"/>
              <a:t>有乘客正确的下车会有</a:t>
            </a:r>
            <a:r>
              <a:rPr lang="en-US" altLang="zh-CN" sz="2000" dirty="0"/>
              <a:t>20 </a:t>
            </a:r>
            <a:r>
              <a:rPr lang="zh-CN" altLang="en-US" sz="2000" dirty="0"/>
              <a:t>的奖励</a:t>
            </a:r>
            <a:endParaRPr lang="en-US" altLang="zh-CN" sz="2000" dirty="0"/>
          </a:p>
          <a:p>
            <a:pPr marL="742950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done</a:t>
            </a:r>
            <a:r>
              <a:rPr lang="zh-CN" altLang="en-US" sz="2000" dirty="0"/>
              <a:t>指乘客是不是正确的下车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E51B53D-D105-4CE2-B9E8-89BE13E96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494" y="1236981"/>
            <a:ext cx="2443512" cy="48628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+---------+ |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urier New" panose="02070309020205020404" pitchFamily="49" charset="0"/>
              </a:rPr>
              <a:t>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| : :G| | : | : : | | : : : : | | | : | : | |Y| : |B: | +---------+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(Dropoff) Timestep: 494 State: 0 Action: 5 Reward: 20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9644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</a:t>
            </a: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B7AD74-1565-437E-AC7C-FF14B30828AF}"/>
              </a:ext>
            </a:extLst>
          </p:cNvPr>
          <p:cNvSpPr txBox="1"/>
          <p:nvPr/>
        </p:nvSpPr>
        <p:spPr>
          <a:xfrm>
            <a:off x="767317" y="2127809"/>
            <a:ext cx="65805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如果没有经过强化学习是什么样的？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algn="l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可能经过数千步并多次错误下车才能将一名乘客送到正确的目的地。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E8BD42-839E-4B2A-9C13-05A33C5A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35" y="1244046"/>
            <a:ext cx="2973729" cy="49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361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初始化</a:t>
            </a: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Q-table</a:t>
            </a:r>
            <a:endParaRPr lang="en-US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261990D-D986-4233-882B-8BD9DFD9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793" y="1547502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B7AD74-1565-437E-AC7C-FF14B30828AF}"/>
              </a:ext>
            </a:extLst>
          </p:cNvPr>
          <p:cNvSpPr txBox="1"/>
          <p:nvPr/>
        </p:nvSpPr>
        <p:spPr>
          <a:xfrm>
            <a:off x="555484" y="1640452"/>
            <a:ext cx="7071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生成一个初始化的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Q-table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Q -table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是一个矩阵，其中每个状态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(500)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都有一行，每个动作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(6)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都有一列。</a:t>
            </a:r>
            <a:endParaRPr lang="en-US" altLang="zh-CN" sz="20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它首先初始化为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，然后在训练后更新值。</a:t>
            </a:r>
            <a:endParaRPr lang="zh-CN" altLang="en-US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3ADDB3-24AE-431B-AF1F-C4E55C3B0529}"/>
              </a:ext>
            </a:extLst>
          </p:cNvPr>
          <p:cNvSpPr txBox="1"/>
          <p:nvPr/>
        </p:nvSpPr>
        <p:spPr>
          <a:xfrm>
            <a:off x="1591137" y="3186223"/>
            <a:ext cx="32007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array([[0., 0., 0., 0., 0., 0.],</a:t>
            </a:r>
          </a:p>
          <a:p>
            <a:r>
              <a:rPr lang="en-US" altLang="zh-CN" sz="2000" dirty="0"/>
              <a:t>          [0., 0., 0., 0., 0., 0.],</a:t>
            </a:r>
          </a:p>
          <a:p>
            <a:r>
              <a:rPr lang="en-US" altLang="zh-CN" sz="2000" dirty="0"/>
              <a:t>          [0., 0., 0., 0., 0., 0.],</a:t>
            </a:r>
          </a:p>
          <a:p>
            <a:r>
              <a:rPr lang="en-US" altLang="zh-CN" sz="2000" dirty="0"/>
              <a:t>            ...,</a:t>
            </a:r>
          </a:p>
          <a:p>
            <a:r>
              <a:rPr lang="en-US" altLang="zh-CN" sz="2000" dirty="0"/>
              <a:t>          [0., 0., 0., 0., 0., 0.],</a:t>
            </a:r>
          </a:p>
          <a:p>
            <a:r>
              <a:rPr lang="en-US" altLang="zh-CN" sz="2000" dirty="0"/>
              <a:t>          [0., 0., 0., 0., 0., 0.],</a:t>
            </a:r>
          </a:p>
          <a:p>
            <a:r>
              <a:rPr lang="en-US" altLang="zh-CN" sz="2000" dirty="0"/>
              <a:t>          [0., 0., 0., 0., 0., 0.]])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026210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Training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261990D-D986-4233-882B-8BD9DFD9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793" y="1547502"/>
            <a:ext cx="328499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| : :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| | : | : : | | : :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: | | | : | : | |Y| : |B: | +---------+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B7AD74-1565-437E-AC7C-FF14B30828AF}"/>
              </a:ext>
            </a:extLst>
          </p:cNvPr>
          <p:cNvSpPr txBox="1"/>
          <p:nvPr/>
        </p:nvSpPr>
        <p:spPr>
          <a:xfrm>
            <a:off x="528745" y="1270583"/>
            <a:ext cx="4793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proxima-nova"/>
              </a:rPr>
              <a:t>通过</a:t>
            </a:r>
            <a:r>
              <a:rPr lang="en-US" altLang="zh-CN" sz="2000" dirty="0">
                <a:solidFill>
                  <a:srgbClr val="333333"/>
                </a:solidFill>
                <a:latin typeface="proxima-nova"/>
              </a:rPr>
              <a:t>100000</a:t>
            </a:r>
            <a:r>
              <a:rPr lang="zh-CN" altLang="en-US" sz="2000" dirty="0">
                <a:solidFill>
                  <a:srgbClr val="333333"/>
                </a:solidFill>
                <a:latin typeface="proxima-nova"/>
              </a:rPr>
              <a:t>次的训练</a:t>
            </a:r>
            <a:endParaRPr lang="zh-CN" altLang="en-US" sz="20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3ADDB3-24AE-431B-AF1F-C4E55C3B0529}"/>
              </a:ext>
            </a:extLst>
          </p:cNvPr>
          <p:cNvSpPr txBox="1"/>
          <p:nvPr/>
        </p:nvSpPr>
        <p:spPr>
          <a:xfrm>
            <a:off x="845402" y="3152001"/>
            <a:ext cx="64916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array([[  0.        ,   0.        ,   0.        ,   0.        ,</a:t>
            </a:r>
          </a:p>
          <a:p>
            <a:r>
              <a:rPr lang="en-US" altLang="zh-CN" dirty="0"/>
              <a:t>          0.        ,   0.        ],</a:t>
            </a:r>
          </a:p>
          <a:p>
            <a:r>
              <a:rPr lang="en-US" altLang="zh-CN" dirty="0"/>
              <a:t>       [ -2.41837059,  -2.3639511 ,  -2.41837066,  -2.3639511 ,</a:t>
            </a:r>
          </a:p>
          <a:p>
            <a:r>
              <a:rPr lang="en-US" altLang="zh-CN" dirty="0"/>
              <a:t>         -2.27325184, -11.36395108],</a:t>
            </a:r>
          </a:p>
          <a:p>
            <a:r>
              <a:rPr lang="en-US" altLang="zh-CN" dirty="0"/>
              <a:t>       [ -1.87014395,  -1.45024002,  -1.87014396,  -1.45024003,</a:t>
            </a:r>
          </a:p>
          <a:p>
            <a:r>
              <a:rPr lang="en-US" altLang="zh-CN" dirty="0"/>
              <a:t>         -0.7504    , -10.45023376],</a:t>
            </a:r>
          </a:p>
          <a:p>
            <a:r>
              <a:rPr lang="en-US" altLang="zh-CN" dirty="0"/>
              <a:t>       ...,</a:t>
            </a:r>
          </a:p>
          <a:p>
            <a:r>
              <a:rPr lang="en-US" altLang="zh-CN" dirty="0"/>
              <a:t>       [ -0.99861566,   0.41599992,  -1.03410853,  -1.2279321 ,</a:t>
            </a:r>
          </a:p>
          <a:p>
            <a:r>
              <a:rPr lang="en-US" altLang="zh-CN" dirty="0"/>
              <a:t>         -4.1360711 ,  -4.07771664],</a:t>
            </a:r>
          </a:p>
          <a:p>
            <a:r>
              <a:rPr lang="en-US" altLang="zh-CN" dirty="0"/>
              <a:t>       [ -2.14215983,  -2.1220698 ,  -2.16980658,  -2.12206894,</a:t>
            </a:r>
          </a:p>
          <a:p>
            <a:r>
              <a:rPr lang="en-US" altLang="zh-CN" dirty="0"/>
              <a:t>         -6.77814008,  -2.86802878],</a:t>
            </a:r>
          </a:p>
          <a:p>
            <a:r>
              <a:rPr lang="en-US" altLang="zh-CN" dirty="0"/>
              <a:t>       [  4.27377978,   1.62621151,   3.24810708,  11.        ,</a:t>
            </a:r>
          </a:p>
          <a:p>
            <a:r>
              <a:rPr lang="en-US" altLang="zh-CN" dirty="0"/>
              <a:t>         -2.64691187,  -2.47042021]])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A83D23-A9D8-498E-93C1-7442F8DD98EB}"/>
              </a:ext>
            </a:extLst>
          </p:cNvPr>
          <p:cNvSpPr txBox="1"/>
          <p:nvPr/>
        </p:nvSpPr>
        <p:spPr>
          <a:xfrm>
            <a:off x="845402" y="1841960"/>
            <a:ext cx="621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Episode: 100000</a:t>
            </a:r>
          </a:p>
          <a:p>
            <a:r>
              <a:rPr lang="en-US" altLang="zh-CN" dirty="0"/>
              <a:t>Training finished.</a:t>
            </a:r>
          </a:p>
          <a:p>
            <a:endParaRPr lang="en-US" altLang="zh-CN" dirty="0"/>
          </a:p>
          <a:p>
            <a:r>
              <a:rPr lang="en-US" altLang="zh-CN" dirty="0"/>
              <a:t>Wall time: 32.4 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724339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76725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State</a:t>
            </a: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Take Action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C6E20C-D07C-4D5E-A218-AE97C8788FE3}"/>
              </a:ext>
            </a:extLst>
          </p:cNvPr>
          <p:cNvSpPr txBox="1"/>
          <p:nvPr/>
        </p:nvSpPr>
        <p:spPr>
          <a:xfrm>
            <a:off x="571500" y="1169072"/>
            <a:ext cx="6798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array([ -2.41219491,  -2.27325184,  -2.40653451,  -2.35953371,          -10.96344202,  -9.92343257])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786D49-1B7A-4E41-BBD2-82287AFEB42F}"/>
              </a:ext>
            </a:extLst>
          </p:cNvPr>
          <p:cNvSpPr txBox="1"/>
          <p:nvPr/>
        </p:nvSpPr>
        <p:spPr>
          <a:xfrm>
            <a:off x="571500" y="2179752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最大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Q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值是“北”（</a:t>
            </a:r>
            <a:r>
              <a:rPr lang="en-US" altLang="zh-CN" sz="2000" dirty="0"/>
              <a:t> -2.27325184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）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8F3097-5088-409E-9F90-C384B1B7902D}"/>
              </a:ext>
            </a:extLst>
          </p:cNvPr>
          <p:cNvSpPr txBox="1"/>
          <p:nvPr/>
        </p:nvSpPr>
        <p:spPr>
          <a:xfrm>
            <a:off x="6743700" y="2092402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q_table[328]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D309-58C9-4D35-8986-AFAEB2D74AB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1500" y="3617870"/>
            <a:ext cx="4868602" cy="19171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{0: [(1.0, 428,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1: [(1.0, 228,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2: [(1.0, 348,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3: [(1.0, 328,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4: [(1.0, 328, -10,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5: [(1.0, 328, -10, False)]}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2FF1FF-5308-432C-961A-71C9828BB7D2}"/>
              </a:ext>
            </a:extLst>
          </p:cNvPr>
          <p:cNvSpPr txBox="1"/>
          <p:nvPr/>
        </p:nvSpPr>
        <p:spPr>
          <a:xfrm>
            <a:off x="481796" y="2976522"/>
            <a:ext cx="616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env.P[328]</a:t>
            </a:r>
            <a:endParaRPr lang="zh-CN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B1B99B-C2D6-4B44-995E-ABFA25C69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636434"/>
            <a:ext cx="2083443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:G| | : | : : | | : : : : | | |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| |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: |B: | +---------+ (Dropoff)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CBB702A-6A38-4CFE-A9DC-C83282976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116" y="2636434"/>
            <a:ext cx="2083443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:G| | : | : : | | :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: : | | |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| |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: |B: | +---------+ (Dropoff)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179DFF-EFBE-4E8D-80B9-5DD4B2AB3306}"/>
              </a:ext>
            </a:extLst>
          </p:cNvPr>
          <p:cNvSpPr txBox="1"/>
          <p:nvPr/>
        </p:nvSpPr>
        <p:spPr>
          <a:xfrm>
            <a:off x="9471496" y="2092402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q_table[</a:t>
            </a:r>
            <a:r>
              <a:rPr lang="en-US" altLang="zh-CN" dirty="0"/>
              <a:t>2</a:t>
            </a:r>
            <a:r>
              <a:rPr lang="zh-CN" altLang="en-US" dirty="0"/>
              <a:t>28]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24DF0FB-2E3C-47DF-B01E-A790F0E7A1B9}"/>
              </a:ext>
            </a:extLst>
          </p:cNvPr>
          <p:cNvCxnSpPr>
            <a:cxnSpLocks/>
          </p:cNvCxnSpPr>
          <p:nvPr/>
        </p:nvCxnSpPr>
        <p:spPr>
          <a:xfrm>
            <a:off x="8827143" y="3923817"/>
            <a:ext cx="481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69902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90852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State</a:t>
            </a: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Take Action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C6E20C-D07C-4D5E-A218-AE97C8788FE3}"/>
              </a:ext>
            </a:extLst>
          </p:cNvPr>
          <p:cNvSpPr txBox="1"/>
          <p:nvPr/>
        </p:nvSpPr>
        <p:spPr>
          <a:xfrm>
            <a:off x="571500" y="1169072"/>
            <a:ext cx="6798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array([ -2.3639511 ,  -2.3639511 ,  -2.3639511 ,  -2.1220864 ,</a:t>
            </a:r>
          </a:p>
          <a:p>
            <a:r>
              <a:rPr lang="en-US" altLang="zh-CN" dirty="0"/>
              <a:t>       -11.27325184, -11.27325184])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786D49-1B7A-4E41-BBD2-82287AFEB42F}"/>
              </a:ext>
            </a:extLst>
          </p:cNvPr>
          <p:cNvSpPr txBox="1"/>
          <p:nvPr/>
        </p:nvSpPr>
        <p:spPr>
          <a:xfrm>
            <a:off x="571500" y="2179752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最大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proxima-nova"/>
              </a:rPr>
              <a:t>Q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值是“</a:t>
            </a:r>
            <a:r>
              <a:rPr lang="zh-CN" altLang="en-US" sz="2000" dirty="0">
                <a:solidFill>
                  <a:srgbClr val="333333"/>
                </a:solidFill>
                <a:latin typeface="proxima-nova"/>
              </a:rPr>
              <a:t>西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”（</a:t>
            </a:r>
            <a:r>
              <a:rPr lang="en-US" altLang="zh-CN" sz="2000" dirty="0"/>
              <a:t> -2.1220864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proxima-nova"/>
              </a:rPr>
              <a:t>）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D309-58C9-4D35-8986-AFAEB2D74AB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0396" y="3802537"/>
            <a:ext cx="4868602" cy="19171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{0: [(1.0, 328,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1: [(1.0, 128,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2: [(1.0, 248,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3: [(1.0, 208, -1,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4: [(1.0, 228, -10, False)],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zh-CN" sz="2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5: [(1.0, 228, -10, False)]}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2FF1FF-5308-432C-961A-71C9828BB7D2}"/>
              </a:ext>
            </a:extLst>
          </p:cNvPr>
          <p:cNvSpPr txBox="1"/>
          <p:nvPr/>
        </p:nvSpPr>
        <p:spPr>
          <a:xfrm>
            <a:off x="710395" y="3161189"/>
            <a:ext cx="616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C"/>
                </a:solidFill>
                <a:effectLst/>
                <a:latin typeface="Monaco"/>
              </a:rPr>
              <a:t>env.P[228]</a:t>
            </a:r>
            <a:endParaRPr lang="zh-CN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091E50C-5B36-4894-BBCE-741ADF356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828" y="2734273"/>
            <a:ext cx="2083443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:G| | : | : : | | :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: : | | |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| |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: |B: | +---------+ (Dropoff)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E6D762A-5E46-4FA4-B274-8B012C111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7244" y="2734273"/>
            <a:ext cx="2083443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+---------+ 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160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:G| | : | : : | |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: : : | | |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| : | |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: |B: | +---------+ (Dropoff)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198315-8D9E-48C1-B9F9-68774659C91A}"/>
              </a:ext>
            </a:extLst>
          </p:cNvPr>
          <p:cNvSpPr txBox="1"/>
          <p:nvPr/>
        </p:nvSpPr>
        <p:spPr>
          <a:xfrm>
            <a:off x="6743700" y="2267102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q_table[</a:t>
            </a:r>
            <a:r>
              <a:rPr lang="en-US" altLang="zh-CN" dirty="0"/>
              <a:t>2</a:t>
            </a:r>
            <a:r>
              <a:rPr lang="zh-CN" altLang="en-US" dirty="0"/>
              <a:t>28]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E1EF40-38C0-42EC-B3A2-1C81F5A6A07C}"/>
              </a:ext>
            </a:extLst>
          </p:cNvPr>
          <p:cNvSpPr txBox="1"/>
          <p:nvPr/>
        </p:nvSpPr>
        <p:spPr>
          <a:xfrm>
            <a:off x="9471496" y="2267102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q_table[</a:t>
            </a:r>
            <a:r>
              <a:rPr lang="en-US" altLang="zh-CN" dirty="0"/>
              <a:t>20</a:t>
            </a:r>
            <a:r>
              <a:rPr lang="zh-CN" altLang="en-US" dirty="0"/>
              <a:t>8]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DBFBE93-AC43-47D3-A00A-410D309963F1}"/>
              </a:ext>
            </a:extLst>
          </p:cNvPr>
          <p:cNvCxnSpPr>
            <a:cxnSpLocks/>
          </p:cNvCxnSpPr>
          <p:nvPr/>
        </p:nvCxnSpPr>
        <p:spPr>
          <a:xfrm>
            <a:off x="8827143" y="3923817"/>
            <a:ext cx="481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70205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309422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altLang="zh-CN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Q-learning </a:t>
            </a: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1998F1-DE8F-4734-B95E-84F5CB665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9" y="1246520"/>
            <a:ext cx="2878720" cy="50931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13C699-A7AD-485C-AE30-BB6A90DBF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70" y="1322599"/>
            <a:ext cx="2973729" cy="494096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7164065-AFF2-491A-B728-4A077807A82B}"/>
              </a:ext>
            </a:extLst>
          </p:cNvPr>
          <p:cNvCxnSpPr/>
          <p:nvPr/>
        </p:nvCxnSpPr>
        <p:spPr>
          <a:xfrm>
            <a:off x="5215599" y="3588152"/>
            <a:ext cx="1402470" cy="0"/>
          </a:xfrm>
          <a:prstGeom prst="straightConnector1">
            <a:avLst/>
          </a:prstGeom>
          <a:ln w="38100">
            <a:solidFill>
              <a:srgbClr val="B3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53408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</a:t>
            </a:r>
            <a:endParaRPr lang="en-US" altLang="zh-CN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D21A88A-4F56-41D0-8090-569E26843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49" y="4357809"/>
            <a:ext cx="873522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5F9663-F4C4-44DA-A383-656A7C1A2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73419"/>
              </p:ext>
            </p:extLst>
          </p:nvPr>
        </p:nvGraphicFramePr>
        <p:xfrm>
          <a:off x="1482572" y="2727960"/>
          <a:ext cx="8566953" cy="140208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855651">
                  <a:extLst>
                    <a:ext uri="{9D8B030D-6E8A-4147-A177-3AD203B41FA5}">
                      <a16:colId xmlns:a16="http://schemas.microsoft.com/office/drawing/2014/main" val="802193046"/>
                    </a:ext>
                  </a:extLst>
                </a:gridCol>
                <a:gridCol w="2855651">
                  <a:extLst>
                    <a:ext uri="{9D8B030D-6E8A-4147-A177-3AD203B41FA5}">
                      <a16:colId xmlns:a16="http://schemas.microsoft.com/office/drawing/2014/main" val="523000675"/>
                    </a:ext>
                  </a:extLst>
                </a:gridCol>
                <a:gridCol w="2855651">
                  <a:extLst>
                    <a:ext uri="{9D8B030D-6E8A-4147-A177-3AD203B41FA5}">
                      <a16:colId xmlns:a16="http://schemas.microsoft.com/office/drawing/2014/main" val="3647614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措施</a:t>
                      </a:r>
                    </a:p>
                  </a:txBody>
                  <a:tcPr marL="114300" marR="1143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随机</a:t>
                      </a:r>
                      <a:r>
                        <a:rPr lang="en-US" altLang="zh-CN" dirty="0">
                          <a:effectLst/>
                        </a:rPr>
                        <a:t>Agent</a:t>
                      </a:r>
                      <a:r>
                        <a:rPr lang="zh-CN" altLang="en-US" dirty="0">
                          <a:effectLst/>
                        </a:rPr>
                        <a:t>的表现</a:t>
                      </a:r>
                    </a:p>
                  </a:txBody>
                  <a:tcPr marL="114300" marR="1143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Q-learning </a:t>
                      </a:r>
                      <a:r>
                        <a:rPr lang="en-US" altLang="zh-CN" dirty="0">
                          <a:effectLst/>
                        </a:rPr>
                        <a:t>A</a:t>
                      </a:r>
                      <a:r>
                        <a:rPr lang="en-US" dirty="0">
                          <a:effectLst/>
                        </a:rPr>
                        <a:t>gent </a:t>
                      </a:r>
                      <a:r>
                        <a:rPr lang="zh-CN" altLang="en-US" dirty="0">
                          <a:effectLst/>
                        </a:rPr>
                        <a:t>的表现</a:t>
                      </a:r>
                    </a:p>
                  </a:txBody>
                  <a:tcPr marL="114300" marR="1143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52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每次移动的平均奖励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-3.9012092102214075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0.6962843295638126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500252"/>
                  </a:ext>
                </a:extLst>
              </a:tr>
              <a:tr h="1288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每次行程平均处罚次数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920.45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0.0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0125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每次行程的平均步数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2848.14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12.38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828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7415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什么是强化学习？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C602F95-629C-40FE-8248-ACC53C45444F}"/>
                  </a:ext>
                </a:extLst>
              </p:cNvPr>
              <p:cNvSpPr txBox="1"/>
              <p:nvPr/>
            </p:nvSpPr>
            <p:spPr>
              <a:xfrm>
                <a:off x="366963" y="1720712"/>
                <a:ext cx="6172200" cy="3478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基于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环境</a:t>
                </a:r>
                <a:r>
                  <a:rPr lang="zh-CN" altLang="en-US" sz="2000" dirty="0"/>
                  <a:t>的反馈而行动，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通过不断与环境的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交互，试错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使得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整体行动收益最大化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强化学习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不需要训练数据的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label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但是它需要每一步行动环境给予的反馈，是奖励还是惩罚，反馈可以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量化</a:t>
                </a:r>
                <a:r>
                  <a:rPr lang="zh-CN" altLang="en-US" sz="2000" dirty="0"/>
                  <a:t>，基于反馈不断调整对象的行为</a:t>
                </a:r>
                <a:endParaRPr lang="en-US" altLang="zh-CN" sz="2000" dirty="0"/>
              </a:p>
              <a:p>
                <a:r>
                  <a:rPr lang="en-US" altLang="zh-CN" sz="2000" dirty="0"/>
                  <a:t>	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目标</a:t>
                </a: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2000" dirty="0"/>
                  <a:t>	</a:t>
                </a:r>
                <a:r>
                  <a:rPr lang="en-US" altLang="zh-CN" sz="2000" b="1" dirty="0"/>
                  <a:t>Maximize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	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数据</a:t>
                </a:r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C602F95-629C-40FE-8248-ACC53C454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63" y="1720712"/>
                <a:ext cx="6172200" cy="3478068"/>
              </a:xfrm>
              <a:prstGeom prst="rect">
                <a:avLst/>
              </a:prstGeom>
              <a:blipFill>
                <a:blip r:embed="rId2"/>
                <a:stretch>
                  <a:fillRect l="-888" t="-876" r="-395" b="-2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E972C471-6E29-43C2-A5D9-2AD315E6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63" y="2454910"/>
            <a:ext cx="5003238" cy="32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850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28253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一个典型的强化学习场景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602F95-629C-40FE-8248-ACC53C45444F}"/>
              </a:ext>
            </a:extLst>
          </p:cNvPr>
          <p:cNvSpPr txBox="1"/>
          <p:nvPr/>
        </p:nvSpPr>
        <p:spPr>
          <a:xfrm>
            <a:off x="271245" y="1948207"/>
            <a:ext cx="4572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Agent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类似于缺口月亮，游戏的目的就是让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把屏幕里的豆子吃完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Environment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整个游戏的大背景就是环境。游戏里面除了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，还有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Ghost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，专门捕捉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的幽灵，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需要一边躲避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Ghost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，一边把豆子吃完。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State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当前 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Environment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所处的状态。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Action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基于当前的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State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可以采取哪些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action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，比如向左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右，向上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下；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Reward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：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每吃掉一个豆子，每多走一步或者碰见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Ghost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获得“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-apple-system"/>
              </a:rPr>
              <a:t>奖励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0C90D-D1F8-40F6-A282-67C03C97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88" y="1948207"/>
            <a:ext cx="6615111" cy="33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032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数学化的表示</a:t>
            </a:r>
            <a:endParaRPr lang="en-US" altLang="zh-CN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4BB4F1-5EDC-4725-BC99-6CC6747731FF}"/>
                  </a:ext>
                </a:extLst>
              </p:cNvPr>
              <p:cNvSpPr txBox="1"/>
              <p:nvPr/>
            </p:nvSpPr>
            <p:spPr>
              <a:xfrm>
                <a:off x="1083195" y="1298520"/>
                <a:ext cx="955682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在时刻 </a:t>
                </a:r>
                <a:r>
                  <a:rPr lang="zh-CN" altLang="en-US" sz="2000" i="1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sz="2000" dirty="0"/>
                  <a:t>，由于当前对不可全知的环境，只能采取对</a:t>
                </a:r>
                <a:r>
                  <a:rPr lang="en-US" altLang="zh-CN" sz="2000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Environment</a:t>
                </a:r>
                <a:r>
                  <a:rPr lang="zh-CN" altLang="en-US" sz="2000" dirty="0"/>
                  <a:t>的观察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选择一个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ction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2000" dirty="0"/>
                  <a:t>行为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​ ，得到一个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R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eward</a:t>
                </a:r>
                <a:r>
                  <a:rPr lang="zh-CN" altLang="en-US" sz="2000" dirty="0"/>
                  <a:t> 奖励打分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000" dirty="0"/>
                  <a:t>​ ，然后继续选择动作，循环往复。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4BB4F1-5EDC-4725-BC99-6CC67477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95" y="1298520"/>
                <a:ext cx="9556829" cy="707886"/>
              </a:xfrm>
              <a:prstGeom prst="rect">
                <a:avLst/>
              </a:prstGeom>
              <a:blipFill>
                <a:blip r:embed="rId2"/>
                <a:stretch>
                  <a:fillRect l="-702" t="-4310" r="-191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6960EA-ABDC-417C-8E78-177E03D4487E}"/>
                  </a:ext>
                </a:extLst>
              </p:cNvPr>
              <p:cNvSpPr txBox="1"/>
              <p:nvPr/>
            </p:nvSpPr>
            <p:spPr>
              <a:xfrm>
                <a:off x="1076442" y="2181917"/>
                <a:ext cx="1008541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i="1" dirty="0">
                    <a:solidFill>
                      <a:srgbClr val="B30000"/>
                    </a:solidFill>
                  </a:rPr>
                  <a:t> t </a:t>
                </a:r>
                <a:r>
                  <a:rPr lang="zh-CN" altLang="en-US" sz="2000" dirty="0"/>
                  <a:t>时刻所包含的整个历史过程会是：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. . .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− 1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− 1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 − 1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6960EA-ABDC-417C-8E78-177E03D44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2" y="2181917"/>
                <a:ext cx="10085411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480D77-34D5-4FB2-B729-A82C8191EC65}"/>
                  </a:ext>
                </a:extLst>
              </p:cNvPr>
              <p:cNvSpPr txBox="1"/>
              <p:nvPr/>
            </p:nvSpPr>
            <p:spPr>
              <a:xfrm>
                <a:off x="1076442" y="2665914"/>
                <a:ext cx="86983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zh-CN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dirty="0"/>
                  <a:t>是所有已有信息序列的函数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 dirty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 dirty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dirty="0"/>
                  <a:t>，用于决定未来的发展。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480D77-34D5-4FB2-B729-A82C8191E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2" y="2665914"/>
                <a:ext cx="8698375" cy="400110"/>
              </a:xfrm>
              <a:prstGeom prst="rect">
                <a:avLst/>
              </a:prstGeom>
              <a:blipFill>
                <a:blip r:embed="rId4"/>
                <a:stretch>
                  <a:fillRect l="-771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899199-2D47-495F-ADBE-3961845F3E8E}"/>
                  </a:ext>
                </a:extLst>
              </p:cNvPr>
              <p:cNvSpPr txBox="1"/>
              <p:nvPr/>
            </p:nvSpPr>
            <p:spPr>
              <a:xfrm>
                <a:off x="1054259" y="3147618"/>
                <a:ext cx="9452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Policy π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：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表示所采用的行动。它是从状态 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S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到行为</a:t>
                </a:r>
                <a:r>
                  <a:rPr lang="en-US" altLang="zh-CN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A</a:t>
                </a:r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的一个映射，可以是确定性的，也可以是不确定性的。即动作将会根据策略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zh-CN" sz="2000" b="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err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dirty="0" err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0" i="0" dirty="0">
                    <a:solidFill>
                      <a:schemeClr val="tx1"/>
                    </a:solidFill>
                    <a:effectLst/>
                    <a:latin typeface="-apple-system"/>
                  </a:rPr>
                  <a:t>这一概率分布来进行选择。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899199-2D47-495F-ADBE-3961845F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59" y="3147618"/>
                <a:ext cx="9452656" cy="707886"/>
              </a:xfrm>
              <a:prstGeom prst="rect">
                <a:avLst/>
              </a:prstGeom>
              <a:blipFill>
                <a:blip r:embed="rId5"/>
                <a:stretch>
                  <a:fillRect l="-709" t="-4310" r="-645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EFF9488-B363-441B-9B40-85694D99137C}"/>
              </a:ext>
            </a:extLst>
          </p:cNvPr>
          <p:cNvSpPr txBox="1"/>
          <p:nvPr/>
        </p:nvSpPr>
        <p:spPr>
          <a:xfrm>
            <a:off x="1122745" y="3861892"/>
            <a:ext cx="9846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Value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zh-CN" altLang="en-US" sz="2000" b="0" i="0" dirty="0">
                <a:solidFill>
                  <a:srgbClr val="B30000"/>
                </a:solidFill>
                <a:effectLst/>
                <a:latin typeface="-apple-system"/>
              </a:rPr>
              <a:t>状态价值函数</a:t>
            </a:r>
            <a:r>
              <a:rPr lang="zh-CN" altLang="en-US" sz="2000" b="0" i="0" dirty="0">
                <a:effectLst/>
                <a:latin typeface="-apple-system"/>
              </a:rPr>
              <a:t>，每种动作可能带来的后续奖励，用于评估策略。因为只有一个当前奖励 </a:t>
            </a:r>
            <a:r>
              <a:rPr lang="en-US" altLang="zh-CN" sz="2000" b="0" i="0" dirty="0">
                <a:effectLst/>
                <a:latin typeface="-apple-system"/>
              </a:rPr>
              <a:t>Reward </a:t>
            </a:r>
            <a:r>
              <a:rPr lang="zh-CN" altLang="en-US" sz="2000" b="0" i="0" dirty="0">
                <a:effectLst/>
                <a:latin typeface="-apple-system"/>
              </a:rPr>
              <a:t>是远远不够的，当前奖励大并不代表其未来的最终奖励一定是最大的，所以</a:t>
            </a:r>
            <a:r>
              <a:rPr lang="zh-CN" altLang="en-US" sz="2000" b="0" i="0" dirty="0">
                <a:solidFill>
                  <a:srgbClr val="B30000"/>
                </a:solidFill>
                <a:effectLst/>
                <a:latin typeface="-apple-system"/>
              </a:rPr>
              <a:t>需要使用 </a:t>
            </a:r>
            <a:r>
              <a:rPr lang="en-US" altLang="zh-CN" sz="2000" b="0" i="0" dirty="0">
                <a:solidFill>
                  <a:srgbClr val="B30000"/>
                </a:solidFill>
                <a:effectLst/>
                <a:latin typeface="-apple-system"/>
              </a:rPr>
              <a:t>Value</a:t>
            </a:r>
            <a:r>
              <a:rPr lang="zh-CN" altLang="en-US" sz="2000" b="0" i="0" dirty="0">
                <a:solidFill>
                  <a:srgbClr val="B30000"/>
                </a:solidFill>
                <a:effectLst/>
                <a:latin typeface="-apple-system"/>
              </a:rPr>
              <a:t>期望函数来评价未来</a:t>
            </a:r>
            <a:r>
              <a:rPr lang="zh-CN" altLang="en-US" sz="2000" b="0" i="0" dirty="0">
                <a:effectLst/>
                <a:latin typeface="-apple-system"/>
              </a:rPr>
              <a:t>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CF3CBB-4547-4F17-BBB1-75BEB653B920}"/>
                  </a:ext>
                </a:extLst>
              </p:cNvPr>
              <p:cNvSpPr txBox="1"/>
              <p:nvPr/>
            </p:nvSpPr>
            <p:spPr>
              <a:xfrm>
                <a:off x="2776957" y="4916476"/>
                <a:ext cx="616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l-GR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l-GR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​</m:t>
                          </m:r>
                        </m:sub>
                      </m:sSub>
                      <m:r>
                        <a:rPr lang="el-GR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l-GR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l-GR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​+…∣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CF3CBB-4547-4F17-BBB1-75BEB653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57" y="4916476"/>
                <a:ext cx="6169306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BCFB6F23-3CD6-4275-87B5-21890B9C202D}"/>
              </a:ext>
            </a:extLst>
          </p:cNvPr>
          <p:cNvSpPr txBox="1"/>
          <p:nvPr/>
        </p:nvSpPr>
        <p:spPr>
          <a:xfrm>
            <a:off x="1502779" y="5488685"/>
            <a:ext cx="9086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即是在</a:t>
            </a:r>
            <a:r>
              <a:rPr lang="en-US" altLang="zh-CN" sz="2000" b="0" i="1" dirty="0">
                <a:effectLst/>
                <a:latin typeface="-apple-system"/>
              </a:rPr>
              <a:t>s</a:t>
            </a:r>
            <a:r>
              <a:rPr lang="zh-CN" altLang="en-US" sz="2000" b="0" i="0" dirty="0">
                <a:effectLst/>
                <a:latin typeface="-apple-system"/>
              </a:rPr>
              <a:t>状态和策略</a:t>
            </a:r>
            <a:r>
              <a:rPr lang="en-US" altLang="zh-CN" sz="2000" b="0" i="1" dirty="0">
                <a:effectLst/>
                <a:latin typeface="-apple-system"/>
              </a:rPr>
              <a:t>π</a:t>
            </a:r>
            <a:r>
              <a:rPr lang="zh-CN" altLang="en-US" sz="2000" b="0" i="0" dirty="0">
                <a:effectLst/>
                <a:latin typeface="-apple-system"/>
              </a:rPr>
              <a:t>时，采取行动后的价值由接下来的时刻的</a:t>
            </a:r>
            <a:r>
              <a:rPr lang="en-US" altLang="zh-CN" sz="2000" b="1" i="1" dirty="0">
                <a:effectLst/>
                <a:latin typeface="-apple-system"/>
              </a:rPr>
              <a:t>R</a:t>
            </a:r>
            <a:r>
              <a:rPr lang="zh-CN" altLang="en-US" sz="2000" b="0" i="0" dirty="0">
                <a:effectLst/>
                <a:latin typeface="-apple-system"/>
              </a:rPr>
              <a:t>的期望组成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9499017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数学化的表示</a:t>
            </a:r>
            <a:endParaRPr lang="en-US" altLang="zh-CN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2BBE6EE-5627-42FD-B3C2-6B184C1490F2}"/>
                  </a:ext>
                </a:extLst>
              </p:cNvPr>
              <p:cNvSpPr txBox="1"/>
              <p:nvPr/>
            </p:nvSpPr>
            <p:spPr>
              <a:xfrm>
                <a:off x="1427546" y="1360339"/>
                <a:ext cx="8744673" cy="1348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C00000"/>
                    </a:solidFill>
                  </a:rPr>
                  <a:t>Model：</a:t>
                </a:r>
                <a:r>
                  <a:rPr lang="zh-CN" altLang="en-US" sz="2000" dirty="0"/>
                  <a:t>用来感知场景的变化。模型要解决两个问题：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状态转化概率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dirty="0"/>
                  <a:t>​ ，即预测在</a:t>
                </a:r>
                <a:r>
                  <a:rPr lang="zh-CN" altLang="en-US" sz="2000" i="1" dirty="0">
                    <a:solidFill>
                      <a:srgbClr val="C00000"/>
                    </a:solidFill>
                  </a:rPr>
                  <a:t>s</a:t>
                </a:r>
                <a:r>
                  <a:rPr lang="zh-CN" altLang="en-US" sz="2000" dirty="0"/>
                  <a:t>状态下，采取动作</a:t>
                </a:r>
                <a:r>
                  <a:rPr lang="zh-CN" altLang="en-US" sz="2000" b="1" i="1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2000" dirty="0"/>
                  <a:t>，转到下一个状态</a:t>
                </a:r>
                <a:r>
                  <a:rPr lang="zh-CN" altLang="en-US" sz="2000" b="1" i="1" dirty="0">
                    <a:solidFill>
                      <a:srgbClr val="C00000"/>
                    </a:solidFill>
                  </a:rPr>
                  <a:t>s′</a:t>
                </a:r>
                <a:r>
                  <a:rPr lang="zh-CN" altLang="en-US" sz="2000" dirty="0"/>
                  <a:t>的概率。</a:t>
                </a:r>
                <a:endParaRPr lang="en-US" altLang="zh-CN" sz="2000" dirty="0"/>
              </a:p>
              <a:p>
                <a:pPr marL="285750" indent="-28575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预测可能获得的即时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zh-CN" altLang="en-US" sz="2000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2BBE6EE-5627-42FD-B3C2-6B184C14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6" y="1360339"/>
                <a:ext cx="8744673" cy="1348703"/>
              </a:xfrm>
              <a:prstGeom prst="rect">
                <a:avLst/>
              </a:prstGeom>
              <a:blipFill>
                <a:blip r:embed="rId2"/>
                <a:stretch>
                  <a:fillRect l="-697" t="-2262" r="-697" b="-7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3BF6CC-5D52-4B58-87C7-A94917AB2F53}"/>
                  </a:ext>
                </a:extLst>
              </p:cNvPr>
              <p:cNvSpPr txBox="1"/>
              <p:nvPr/>
            </p:nvSpPr>
            <p:spPr>
              <a:xfrm>
                <a:off x="1427546" y="4705274"/>
                <a:ext cx="977482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C00000"/>
                    </a:solidFill>
                  </a:rPr>
                  <a:t>探索率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sz="2000" dirty="0"/>
                  <a:t>：强化学习类似于一个试错的学习，需要从其与环境的交互中发现一个好的策略，同时又不至于在试错的过程中丢失太多的奖励，而探索（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发现新的路径</a:t>
                </a:r>
                <a:r>
                  <a:rPr lang="zh-CN" altLang="en-US" sz="2000" dirty="0"/>
                  <a:t>）和利用（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选择当前最佳</a:t>
                </a:r>
                <a:r>
                  <a:rPr lang="zh-CN" altLang="en-US" sz="2000" dirty="0"/>
                  <a:t>）就是进行决策时需要平衡的两个方面。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3BF6CC-5D52-4B58-87C7-A94917AB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6" y="4705274"/>
                <a:ext cx="9774821" cy="1015663"/>
              </a:xfrm>
              <a:prstGeom prst="rect">
                <a:avLst/>
              </a:prstGeom>
              <a:blipFill>
                <a:blip r:embed="rId3"/>
                <a:stretch>
                  <a:fillRect l="-623" t="-3614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DAA7A18-EA97-46F3-86E4-161F85BB57DA}"/>
              </a:ext>
            </a:extLst>
          </p:cNvPr>
          <p:cNvSpPr txBox="1"/>
          <p:nvPr/>
        </p:nvSpPr>
        <p:spPr>
          <a:xfrm>
            <a:off x="1427546" y="2951884"/>
            <a:ext cx="102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为了简化模型，那么就假设这一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-apple-system"/>
              </a:rPr>
              <a:t>历史序列服从马尔科夫性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7D8A99-B7A0-4A74-8ABA-4C77075203EF}"/>
                  </a:ext>
                </a:extLst>
              </p:cNvPr>
              <p:cNvSpPr txBox="1"/>
              <p:nvPr/>
            </p:nvSpPr>
            <p:spPr>
              <a:xfrm>
                <a:off x="2857021" y="3450148"/>
                <a:ext cx="6169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zh-CN" sz="2000" b="0" i="1" dirty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US" altLang="zh-CN" sz="2000" b="0" i="1" dirty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dirty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dirty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dirty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dirty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7D8A99-B7A0-4A74-8ABA-4C770752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21" y="3450148"/>
                <a:ext cx="616930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7CECC53-CFC7-4170-8119-9EA12BCD0E23}"/>
              </a:ext>
            </a:extLst>
          </p:cNvPr>
          <p:cNvSpPr txBox="1"/>
          <p:nvPr/>
        </p:nvSpPr>
        <p:spPr>
          <a:xfrm>
            <a:off x="4002913" y="4017024"/>
            <a:ext cx="6169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即当前的状态转移概率只与前一个状态有关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82054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如何计算价值？</a:t>
            </a:r>
            <a:endParaRPr lang="en-US" altLang="zh-CN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F46343-8FF0-4E1C-92A1-05DCC9624A8F}"/>
                  </a:ext>
                </a:extLst>
              </p:cNvPr>
              <p:cNvSpPr txBox="1"/>
              <p:nvPr/>
            </p:nvSpPr>
            <p:spPr>
              <a:xfrm>
                <a:off x="538392" y="2642359"/>
                <a:ext cx="1117921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对于状态</a:t>
                </a:r>
                <a:r>
                  <a:rPr lang="zh-CN" altLang="en-US" sz="2000" b="1" i="1" dirty="0">
                    <a:solidFill>
                      <a:srgbClr val="C00000"/>
                    </a:solidFill>
                  </a:rPr>
                  <a:t>s，</a:t>
                </a:r>
                <a:r>
                  <a:rPr lang="zh-CN" altLang="en-US" sz="2000" dirty="0"/>
                  <a:t>根据策略采取行为 </a:t>
                </a:r>
                <a:r>
                  <a:rPr lang="zh-CN" altLang="en-US" sz="2000" b="1" i="1" dirty="0">
                    <a:solidFill>
                      <a:srgbClr val="C00000"/>
                    </a:solidFill>
                  </a:rPr>
                  <a:t>a </a:t>
                </a:r>
                <a:r>
                  <a:rPr lang="zh-CN" altLang="en-US" sz="2000" dirty="0"/>
                  <a:t>的总奖励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zh-CN" altLang="en-US" sz="2000" dirty="0"/>
                  <a:t>是 </a:t>
                </a:r>
                <a:r>
                  <a:rPr lang="zh-CN" altLang="en-US" sz="2000" dirty="0">
                    <a:solidFill>
                      <a:srgbClr val="B30000"/>
                    </a:solidFill>
                  </a:rPr>
                  <a:t>当前奖励</a:t>
                </a:r>
                <a:r>
                  <a:rPr lang="zh-CN" altLang="en-US" sz="2000" b="1" i="1" dirty="0">
                    <a:solidFill>
                      <a:srgbClr val="B30000"/>
                    </a:solidFill>
                  </a:rPr>
                  <a:t>R</a:t>
                </a:r>
                <a:r>
                  <a:rPr lang="zh-CN" altLang="en-US" sz="2000" dirty="0">
                    <a:solidFill>
                      <a:srgbClr val="B30000"/>
                    </a:solidFill>
                  </a:rPr>
                  <a:t> </a:t>
                </a:r>
                <a:r>
                  <a:rPr lang="zh-CN" altLang="en-US" sz="2000" dirty="0"/>
                  <a:t>和</a:t>
                </a:r>
                <a:r>
                  <a:rPr lang="zh-CN" altLang="en-US" sz="2000" dirty="0">
                    <a:solidFill>
                      <a:srgbClr val="B30000"/>
                    </a:solidFill>
                  </a:rPr>
                  <a:t>对未来各个可能的状态转化奖励的期望</a:t>
                </a:r>
                <a:r>
                  <a:rPr lang="en-US" altLang="zh-CN" sz="2000" b="1" i="1" dirty="0">
                    <a:solidFill>
                      <a:srgbClr val="B30000"/>
                    </a:solidFill>
                  </a:rPr>
                  <a:t>V</a:t>
                </a:r>
                <a:r>
                  <a:rPr lang="en-US" altLang="zh-CN" sz="2000" b="1" i="1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2000" dirty="0"/>
                  <a:t>组成，根据一定的</a:t>
                </a:r>
                <a:r>
                  <a:rPr lang="zh-CN" altLang="en-US" sz="2000" dirty="0">
                    <a:solidFill>
                      <a:srgbClr val="B3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000" dirty="0"/>
                  <a:t>率每次选择奖励最大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zh-CN" altLang="en-US" sz="2000" dirty="0"/>
                  <a:t>或探索，便可以组成完整的策略，那么</a:t>
                </a:r>
                <a:r>
                  <a:rPr lang="zh-CN" altLang="en-US" sz="2000" b="1" dirty="0">
                    <a:solidFill>
                      <a:srgbClr val="B30000"/>
                    </a:solidFill>
                  </a:rPr>
                  <a:t>目标就变成了计算这个 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Q</a:t>
                </a:r>
                <a:r>
                  <a:rPr lang="zh-CN" altLang="en-US" sz="2000" b="1" dirty="0">
                    <a:solidFill>
                      <a:srgbClr val="B30000"/>
                    </a:solidFill>
                  </a:rPr>
                  <a:t>值</a:t>
                </a:r>
                <a:r>
                  <a:rPr lang="zh-CN" altLang="en-US" sz="2000" dirty="0"/>
                  <a:t>，然后根据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zh-CN" altLang="en-US" sz="2000" dirty="0"/>
                  <a:t>选择策略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F46343-8FF0-4E1C-92A1-05DCC962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2" y="2642359"/>
                <a:ext cx="11179217" cy="1015663"/>
              </a:xfrm>
              <a:prstGeom prst="rect">
                <a:avLst/>
              </a:prstGeom>
              <a:blipFill>
                <a:blip r:embed="rId2"/>
                <a:stretch>
                  <a:fillRect l="-491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4FA1CF-EDCC-4750-809A-D51AFE4F7D5E}"/>
                  </a:ext>
                </a:extLst>
              </p:cNvPr>
              <p:cNvSpPr txBox="1"/>
              <p:nvPr/>
            </p:nvSpPr>
            <p:spPr>
              <a:xfrm>
                <a:off x="3271626" y="1746010"/>
                <a:ext cx="4336227" cy="850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t-BR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​(</m:t>
                      </m:r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pt-BR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pt-BR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n-US" altLang="zh-CN" sz="2000" b="0" i="1" dirty="0" smtClean="0">
                          <a:solidFill>
                            <a:srgbClr val="4D4D4D"/>
                          </a:solidFill>
                          <a:effectLst/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altLang="zh-CN" sz="2000" b="0" i="1" dirty="0" smtClean="0">
                              <a:solidFill>
                                <a:srgbClr val="4D4D4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  <m:sup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altLang="zh-CN" sz="200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​(</m:t>
                          </m:r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zh-CN" sz="20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  <m:r>
                        <a:rPr lang="pt-BR" altLang="zh-CN" sz="200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4FA1CF-EDCC-4750-809A-D51AFE4F7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26" y="1746010"/>
                <a:ext cx="4336227" cy="850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91CFD40-30BE-40D4-A8EE-8E08292158E5}"/>
              </a:ext>
            </a:extLst>
          </p:cNvPr>
          <p:cNvSpPr txBox="1"/>
          <p:nvPr/>
        </p:nvSpPr>
        <p:spPr>
          <a:xfrm>
            <a:off x="538392" y="3470182"/>
            <a:ext cx="1159187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C00000"/>
                </a:solidFill>
                <a:effectLst/>
              </a:rPr>
              <a:t>穷举法</a:t>
            </a:r>
            <a:r>
              <a:rPr lang="zh-CN" altLang="en-US" sz="2000" b="0" i="0" dirty="0">
                <a:solidFill>
                  <a:srgbClr val="C00000"/>
                </a:solidFill>
                <a:effectLst/>
              </a:rPr>
              <a:t>：</a:t>
            </a:r>
            <a:r>
              <a:rPr lang="zh-CN" altLang="en-US" sz="2000" b="0" i="0" dirty="0">
                <a:effectLst/>
              </a:rPr>
              <a:t>把所有可能的路径和状况都试一遍计算，直接比较最后哪条路的总价值最大。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</a:rPr>
              <a:t>动态规划（DP）</a:t>
            </a:r>
            <a:r>
              <a:rPr lang="zh-CN" altLang="en-US" sz="2000" dirty="0"/>
              <a:t>：</a:t>
            </a:r>
            <a:r>
              <a:rPr lang="zh-CN" altLang="en-US" sz="2000" i="1" dirty="0"/>
              <a:t>将一个问题拆成几个子问题，分别求解这些子问题，反向推断出大问题的解。即要求最大的价值，那么根据递推关系，根据上一循环得到的价值函数来更新当前循环。但是它需要知道具体环境的转换模型，计算出实际的价值函数。相比穷举法，动态规划即考虑到了所有可能，但不完全走完。</a:t>
            </a:r>
            <a:endParaRPr lang="en-US" altLang="zh-CN" sz="2000" i="1" dirty="0"/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</a:rPr>
              <a:t>蒙特卡洛（MC）</a:t>
            </a:r>
            <a:r>
              <a:rPr lang="zh-CN" altLang="en-US" sz="2000" dirty="0"/>
              <a:t>：</a:t>
            </a:r>
            <a:r>
              <a:rPr lang="zh-CN" altLang="en-US" sz="2000" i="1" dirty="0"/>
              <a:t>采样计算。即通过对采样的多个完整的回合（如玩多次游戏直到游戏结束），在回合结束后来完成参数的计算，求平均收获的期望并对状态对动作的重复出现进行计算，最后再进行更新。</a:t>
            </a:r>
            <a:endParaRPr lang="en-US" altLang="zh-CN" sz="2000" i="1" dirty="0"/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C00000"/>
                </a:solidFill>
                <a:effectLst/>
              </a:rPr>
              <a:t>时序差分（</a:t>
            </a:r>
            <a:r>
              <a:rPr lang="en-US" altLang="zh-CN" sz="2000" b="1" i="0" dirty="0">
                <a:solidFill>
                  <a:srgbClr val="C00000"/>
                </a:solidFill>
                <a:effectLst/>
              </a:rPr>
              <a:t>TD</a:t>
            </a:r>
            <a:r>
              <a:rPr lang="zh-CN" altLang="en-US" sz="2000" b="1" i="0" dirty="0">
                <a:solidFill>
                  <a:srgbClr val="C00000"/>
                </a:solidFill>
                <a:effectLst/>
              </a:rPr>
              <a:t>）</a:t>
            </a:r>
            <a:r>
              <a:rPr lang="zh-CN" altLang="en-US" sz="2000" b="0" i="0" dirty="0">
                <a:effectLst/>
              </a:rPr>
              <a:t>：步步更新。</a:t>
            </a:r>
            <a:r>
              <a:rPr lang="zh-CN" altLang="en-US" sz="2000" b="0" i="0" dirty="0">
                <a:effectLst/>
                <a:latin typeface="-apple-system"/>
              </a:rPr>
              <a:t>不用知道全局，走一步看一步的做自身引导。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03283A-B285-4212-B2A5-2BA7C8DD97CE}"/>
                  </a:ext>
                </a:extLst>
              </p:cNvPr>
              <p:cNvSpPr txBox="1"/>
              <p:nvPr/>
            </p:nvSpPr>
            <p:spPr>
              <a:xfrm>
                <a:off x="-316207" y="1060342"/>
                <a:ext cx="120338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B30000"/>
                    </a:solidFill>
                  </a:rPr>
                  <a:t>Q </a:t>
                </a:r>
                <a:r>
                  <a:rPr lang="zh-CN" altLang="en-US" sz="2000" b="1" dirty="0">
                    <a:solidFill>
                      <a:srgbClr val="B30000"/>
                    </a:solidFill>
                  </a:rPr>
                  <a:t>值或行动值 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(Q)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Q </a:t>
                </a:r>
                <a:r>
                  <a:rPr lang="zh-CN" altLang="en-US" sz="2000" dirty="0"/>
                  <a:t>值与价值相似，不同点在于它还多一个参数，也就是当前动作 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a</a:t>
                </a:r>
                <a:r>
                  <a:rPr lang="zh-CN" altLang="en-US" sz="2000" dirty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rgbClr val="B3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dirty="0"/>
                  <a:t>指当前状态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s</a:t>
                </a:r>
                <a:r>
                  <a:rPr lang="zh-CN" altLang="en-US" sz="2000" dirty="0"/>
                  <a:t>在策略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π</a:t>
                </a:r>
                <a:r>
                  <a:rPr lang="zh-CN" altLang="en-US" sz="2000" dirty="0"/>
                  <a:t>下采取动作 </a:t>
                </a:r>
                <a:r>
                  <a:rPr lang="en-US" altLang="zh-CN" sz="2000" b="1" dirty="0">
                    <a:solidFill>
                      <a:srgbClr val="B30000"/>
                    </a:solidFill>
                  </a:rPr>
                  <a:t>a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的长期回报。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03283A-B285-4212-B2A5-2BA7C8DD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207" y="1060342"/>
                <a:ext cx="12033816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5296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-2" y="327028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Outline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285BDE6-1BD3-4789-83EC-7CF4D97F9891}"/>
              </a:ext>
            </a:extLst>
          </p:cNvPr>
          <p:cNvSpPr txBox="1">
            <a:spLocks/>
          </p:cNvSpPr>
          <p:nvPr/>
        </p:nvSpPr>
        <p:spPr>
          <a:xfrm>
            <a:off x="-2" y="265580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zh-CN" alt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重要的概念</a:t>
            </a:r>
            <a:endParaRPr lang="en-US" altLang="zh-CN" sz="3200" b="1" spc="-2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F46343-8FF0-4E1C-92A1-05DCC9624A8F}"/>
                  </a:ext>
                </a:extLst>
              </p:cNvPr>
              <p:cNvSpPr txBox="1"/>
              <p:nvPr/>
            </p:nvSpPr>
            <p:spPr>
              <a:xfrm>
                <a:off x="634848" y="1289062"/>
                <a:ext cx="10706582" cy="381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B30000"/>
                    </a:solidFill>
                    <a:latin typeface="Helvetica Neue"/>
                  </a:rPr>
                  <a:t>Model-based vs. Model-free </a:t>
                </a:r>
              </a:p>
              <a:p>
                <a:pPr marL="342900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solidFill>
                    <a:srgbClr val="B30000"/>
                  </a:solidFill>
                  <a:latin typeface="Helvetica Neue"/>
                </a:endParaRPr>
              </a:p>
              <a:p>
                <a:pPr marL="800100" lvl="1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模型指的是</a:t>
                </a:r>
                <a:r>
                  <a:rPr lang="zh-CN" altLang="en-US" sz="2000" dirty="0">
                    <a:solidFill>
                      <a:srgbClr val="B30000"/>
                    </a:solidFill>
                    <a:effectLst/>
                    <a:latin typeface="Helvetica Neue"/>
                  </a:rPr>
                  <a:t>环境的动态模拟</a:t>
                </a: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，即模型学习从当前状态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3E3E3E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i="1" dirty="0">
                    <a:solidFill>
                      <a:srgbClr val="B30000"/>
                    </a:solidFill>
                    <a:latin typeface="+mj-lt"/>
                  </a:rPr>
                  <a:t>s </a:t>
                </a: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和动作</a:t>
                </a:r>
                <a:r>
                  <a:rPr lang="zh-CN" altLang="en-US" sz="2000" b="1" dirty="0">
                    <a:solidFill>
                      <a:srgbClr val="B30000"/>
                    </a:solidFill>
                    <a:effectLst/>
                    <a:latin typeface="Helvetica Neue"/>
                  </a:rPr>
                  <a:t> </a:t>
                </a:r>
                <a:r>
                  <a:rPr lang="en-US" altLang="zh-CN" sz="2000" b="1" dirty="0">
                    <a:solidFill>
                      <a:srgbClr val="B30000"/>
                    </a:solidFill>
                    <a:effectLst/>
                    <a:latin typeface="Helvetica Neue"/>
                  </a:rPr>
                  <a:t>a </a:t>
                </a: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到下一个状态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effectLst/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dirty="0" smtClean="0">
                        <a:solidFill>
                          <a:srgbClr val="B30000"/>
                        </a:solidFill>
                        <a:effectLst/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的转移概率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。如果成功地学习了转移概率，那么智能体将知道给定当前状态和动作时，进入特定状态的可能性。</a:t>
                </a:r>
                <a:endParaRPr lang="en-US" altLang="zh-CN" sz="2000" dirty="0">
                  <a:solidFill>
                    <a:srgbClr val="3E3E3E"/>
                  </a:solidFill>
                  <a:effectLst/>
                  <a:latin typeface="Helvetica Neue"/>
                </a:endParaRPr>
              </a:p>
              <a:p>
                <a:pPr lvl="1" algn="just">
                  <a:buClr>
                    <a:srgbClr val="7030A0"/>
                  </a:buClr>
                </a:pPr>
                <a:endParaRPr lang="zh-CN" altLang="en-US" sz="2000" i="1" dirty="0">
                  <a:solidFill>
                    <a:srgbClr val="3E3E3E"/>
                  </a:solidFill>
                  <a:effectLst/>
                  <a:latin typeface="Helvetica Neue"/>
                </a:endParaRPr>
              </a:p>
              <a:p>
                <a:pPr marL="800100" lvl="1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无模型算法</a:t>
                </a:r>
                <a:r>
                  <a:rPr lang="zh-CN" altLang="en-US" sz="2000" dirty="0">
                    <a:solidFill>
                      <a:srgbClr val="B30000"/>
                    </a:solidFill>
                    <a:effectLst/>
                    <a:latin typeface="Helvetica Neue"/>
                  </a:rPr>
                  <a:t>依赖试错来更新知识</a:t>
                </a:r>
                <a:r>
                  <a:rPr lang="zh-CN" altLang="en-US" sz="2000" dirty="0">
                    <a:solidFill>
                      <a:srgbClr val="3E3E3E"/>
                    </a:solidFill>
                    <a:effectLst/>
                    <a:latin typeface="Helvetica Neue"/>
                  </a:rPr>
                  <a:t>。它不需要空间来存储所有状态和动作的组合。</a:t>
                </a:r>
                <a:endParaRPr lang="en-US" altLang="zh-CN" sz="2000" dirty="0">
                  <a:solidFill>
                    <a:srgbClr val="3E3E3E"/>
                  </a:solidFill>
                  <a:effectLst/>
                  <a:latin typeface="Helvetica Neue"/>
                </a:endParaRPr>
              </a:p>
              <a:p>
                <a:pPr marL="800100" lvl="1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3E3E3E"/>
                  </a:solidFill>
                  <a:latin typeface="Helvetica Neue"/>
                </a:endParaRPr>
              </a:p>
              <a:p>
                <a:pPr marL="800100" lvl="1" indent="-342900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3E3E3E"/>
                  </a:solidFill>
                  <a:latin typeface="Helvetica Neue"/>
                </a:endParaRPr>
              </a:p>
              <a:p>
                <a:pPr marL="342900" indent="-342900" algn="just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i="0" dirty="0">
                    <a:solidFill>
                      <a:srgbClr val="B30000"/>
                    </a:solidFill>
                    <a:effectLst/>
                    <a:latin typeface="Helvetica Neue"/>
                  </a:rPr>
                  <a:t>on-policy vs. off-policy</a:t>
                </a:r>
                <a:endParaRPr lang="en-US" altLang="zh-CN" sz="2000" dirty="0">
                  <a:solidFill>
                    <a:srgbClr val="B30000"/>
                  </a:solidFill>
                  <a:latin typeface="Helvetica Neue"/>
                </a:endParaRPr>
              </a:p>
              <a:p>
                <a:pPr marL="800100" lvl="1" indent="-342900" algn="just">
                  <a:buClr>
                    <a:srgbClr val="7030A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i="0" dirty="0">
                    <a:solidFill>
                      <a:srgbClr val="3E3E3E"/>
                    </a:solidFill>
                    <a:effectLst/>
                    <a:latin typeface="Helvetica Neue"/>
                  </a:rPr>
                  <a:t>on-policy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 </a:t>
                </a:r>
                <a:r>
                  <a:rPr lang="en-US" altLang="zh-CN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Agent 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基于</a:t>
                </a:r>
                <a:r>
                  <a:rPr lang="zh-CN" altLang="en-US" sz="2000" b="0" i="0" dirty="0">
                    <a:solidFill>
                      <a:srgbClr val="B30000"/>
                    </a:solidFill>
                    <a:effectLst/>
                    <a:latin typeface="Helvetica Neue"/>
                  </a:rPr>
                  <a:t>当前动作 </a:t>
                </a:r>
                <a:r>
                  <a:rPr lang="en-US" altLang="zh-CN" sz="2000" b="0" i="0" dirty="0">
                    <a:solidFill>
                      <a:srgbClr val="B30000"/>
                    </a:solidFill>
                    <a:effectLst/>
                    <a:latin typeface="Helvetica Neue"/>
                  </a:rPr>
                  <a:t>a 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学习价值，而</a:t>
                </a:r>
                <a:r>
                  <a:rPr lang="en-US" altLang="zh-CN" sz="2000" b="1" i="0" dirty="0">
                    <a:solidFill>
                      <a:srgbClr val="3E3E3E"/>
                    </a:solidFill>
                    <a:effectLst/>
                    <a:latin typeface="Helvetica Neue"/>
                  </a:rPr>
                  <a:t>off-policy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 </a:t>
                </a:r>
                <a:r>
                  <a:rPr lang="en-US" altLang="zh-CN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Agent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基于局部最优的</a:t>
                </a:r>
                <a:r>
                  <a:rPr lang="zh-CN" altLang="en-US" sz="2000" b="0" i="0" dirty="0">
                    <a:solidFill>
                      <a:srgbClr val="B30000"/>
                    </a:solidFill>
                    <a:effectLst/>
                    <a:latin typeface="Helvetica Neue"/>
                  </a:rPr>
                  <a:t>贪心行为</a:t>
                </a:r>
                <a:r>
                  <a:rPr lang="en-US" altLang="zh-CN" sz="2000" b="0" i="0" dirty="0">
                    <a:solidFill>
                      <a:srgbClr val="B30000"/>
                    </a:solidFill>
                    <a:effectLst/>
                    <a:latin typeface="Helvetica Neue"/>
                  </a:rPr>
                  <a:t>(</a:t>
                </a:r>
                <a:r>
                  <a:rPr lang="en-US" altLang="zh-CN" sz="2000" b="0" i="0" dirty="0">
                    <a:solidFill>
                      <a:srgbClr val="B30000"/>
                    </a:solidFill>
                    <a:effectLst/>
                  </a:rPr>
                  <a:t>greedy</a:t>
                </a:r>
                <a:r>
                  <a:rPr lang="en-US" altLang="zh-CN" sz="2000" b="0" i="0" dirty="0">
                    <a:solidFill>
                      <a:srgbClr val="B30000"/>
                    </a:solidFill>
                    <a:effectLst/>
                    <a:latin typeface="-apple-system"/>
                  </a:rPr>
                  <a:t>) </a:t>
                </a:r>
                <a:r>
                  <a:rPr lang="en-US" altLang="zh-CN" sz="2000" b="0" i="0" dirty="0">
                    <a:solidFill>
                      <a:srgbClr val="B30000"/>
                    </a:solidFill>
                    <a:effectLst/>
                    <a:latin typeface="Helvetica Neue"/>
                  </a:rPr>
                  <a:t>a*</a:t>
                </a:r>
                <a:r>
                  <a:rPr lang="en-US" altLang="zh-CN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 </a:t>
                </a:r>
                <a:r>
                  <a:rPr lang="zh-CN" altLang="en-US" sz="2000" b="0" i="0" dirty="0">
                    <a:solidFill>
                      <a:srgbClr val="3E3E3E"/>
                    </a:solidFill>
                    <a:effectLst/>
                    <a:latin typeface="Helvetica Neue"/>
                  </a:rPr>
                  <a:t>学习价值。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F46343-8FF0-4E1C-92A1-05DCC962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8" y="1289062"/>
                <a:ext cx="10706582" cy="3810915"/>
              </a:xfrm>
              <a:prstGeom prst="rect">
                <a:avLst/>
              </a:prstGeom>
              <a:blipFill>
                <a:blip r:embed="rId2"/>
                <a:stretch>
                  <a:fillRect l="-513" t="-639" r="-626" b="-1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7540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039C29D-6283-4B52-8BFA-C4744A301329}"/>
              </a:ext>
            </a:extLst>
          </p:cNvPr>
          <p:cNvSpPr/>
          <p:nvPr/>
        </p:nvSpPr>
        <p:spPr>
          <a:xfrm>
            <a:off x="0" y="0"/>
            <a:ext cx="6096000" cy="276726"/>
          </a:xfrm>
          <a:prstGeom prst="rect">
            <a:avLst/>
          </a:prstGeom>
          <a:solidFill>
            <a:srgbClr val="B3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108962-D3B4-4A60-AA4C-D2B94717EBFE}"/>
              </a:ext>
            </a:extLst>
          </p:cNvPr>
          <p:cNvSpPr/>
          <p:nvPr/>
        </p:nvSpPr>
        <p:spPr>
          <a:xfrm>
            <a:off x="6096000" y="-1"/>
            <a:ext cx="6096000" cy="27672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8CFA7AA1-00B9-481A-8C98-AF915B740C31}"/>
              </a:ext>
            </a:extLst>
          </p:cNvPr>
          <p:cNvSpPr txBox="1">
            <a:spLocks/>
          </p:cNvSpPr>
          <p:nvPr/>
        </p:nvSpPr>
        <p:spPr>
          <a:xfrm>
            <a:off x="0" y="283816"/>
            <a:ext cx="12192000" cy="57002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9" b="0" i="0" kern="1200">
                <a:solidFill>
                  <a:srgbClr val="CC000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lang="en-US" sz="3200" b="1" spc="-2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Q-Learning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E0719-D5CE-44A9-8590-8A5E99BF5E3A}"/>
              </a:ext>
            </a:extLst>
          </p:cNvPr>
          <p:cNvSpPr txBox="1"/>
          <p:nvPr/>
        </p:nvSpPr>
        <p:spPr>
          <a:xfrm>
            <a:off x="872924" y="2389000"/>
            <a:ext cx="104461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0" dirty="0">
                <a:effectLst/>
              </a:rPr>
              <a:t>Q-Learning </a:t>
            </a:r>
            <a:r>
              <a:rPr lang="zh-CN" altLang="en-US" sz="2000" i="0" dirty="0">
                <a:effectLst/>
                <a:latin typeface="-apple-system"/>
              </a:rPr>
              <a:t>是一种采用</a:t>
            </a:r>
            <a:r>
              <a:rPr lang="zh-CN" altLang="en-US" sz="2000" b="1" i="0" dirty="0">
                <a:solidFill>
                  <a:srgbClr val="B30000"/>
                </a:solidFill>
                <a:effectLst/>
                <a:latin typeface="-apple-system"/>
              </a:rPr>
              <a:t>时序差分法</a:t>
            </a:r>
            <a:r>
              <a:rPr lang="en-US" altLang="zh-CN" sz="2000" b="1" i="0" dirty="0">
                <a:solidFill>
                  <a:srgbClr val="B30000"/>
                </a:solidFill>
                <a:effectLst/>
                <a:latin typeface="-apple-system"/>
              </a:rPr>
              <a:t>,</a:t>
            </a:r>
            <a:r>
              <a:rPr lang="en-US" altLang="zh-CN" sz="2000" b="1" i="0" dirty="0">
                <a:solidFill>
                  <a:srgbClr val="B30000"/>
                </a:solidFill>
                <a:effectLst/>
                <a:latin typeface="Helvetica Neue"/>
              </a:rPr>
              <a:t> off-policy</a:t>
            </a:r>
            <a:r>
              <a:rPr lang="zh-CN" altLang="en-US" sz="2000" i="0" dirty="0">
                <a:effectLst/>
                <a:latin typeface="-apple-system"/>
              </a:rPr>
              <a:t>的强化学习方法</a:t>
            </a:r>
            <a:r>
              <a:rPr lang="en-US" altLang="zh-CN" sz="2000" i="0" dirty="0">
                <a:effectLst/>
                <a:latin typeface="-apple-system"/>
              </a:rPr>
              <a:t>,</a:t>
            </a:r>
            <a:r>
              <a:rPr lang="zh-CN" altLang="en-US" sz="2000" i="0" dirty="0">
                <a:effectLst/>
                <a:latin typeface="-apple-system"/>
              </a:rPr>
              <a:t>使用两个控制策略，一个策略用于选择新的动作，另一个策略用于更新价值函数。</a:t>
            </a: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4BF8-B321-4505-8402-62EC2643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318" y="3031295"/>
            <a:ext cx="23907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AC341E6-E7EF-49A7-BA68-B01DB39BB11D}"/>
                  </a:ext>
                </a:extLst>
              </p:cNvPr>
              <p:cNvSpPr txBox="1"/>
              <p:nvPr/>
            </p:nvSpPr>
            <p:spPr>
              <a:xfrm>
                <a:off x="834099" y="3708106"/>
                <a:ext cx="601401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0" i="0" dirty="0">
                    <a:solidFill>
                      <a:srgbClr val="C00000"/>
                    </a:solidFill>
                    <a:effectLst/>
                    <a:latin typeface="-apple-system"/>
                  </a:rPr>
                  <a:t>思想：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先基于当前状态</a:t>
                </a:r>
                <a:r>
                  <a:rPr lang="en-US" altLang="zh-CN" sz="2000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S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，使用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按一定概率选择动作</a:t>
                </a:r>
                <a:r>
                  <a:rPr lang="en-US" altLang="zh-CN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A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，然后得到奖励</a:t>
                </a:r>
                <a:r>
                  <a:rPr lang="en-US" altLang="zh-CN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R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，并更新进入新状态</a:t>
                </a:r>
                <a:r>
                  <a:rPr lang="en-US" altLang="zh-CN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S′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，基于状态</a:t>
                </a:r>
                <a:r>
                  <a:rPr lang="en-US" altLang="zh-CN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S′</a:t>
                </a:r>
                <a:r>
                  <a:rPr lang="zh-CN" altLang="en-US" sz="20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，直接使用贪婪法从所有的动作中选择</a:t>
                </a:r>
                <a:r>
                  <a:rPr lang="zh-CN" altLang="en-US" sz="2000" b="0" i="0" dirty="0">
                    <a:solidFill>
                      <a:srgbClr val="C00000"/>
                    </a:solidFill>
                    <a:effectLst/>
                    <a:latin typeface="-apple-system"/>
                  </a:rPr>
                  <a:t>最优的</a:t>
                </a:r>
                <a:r>
                  <a:rPr lang="en-US" altLang="zh-CN" sz="2000" b="0" i="0" dirty="0">
                    <a:solidFill>
                      <a:srgbClr val="C00000"/>
                    </a:solidFill>
                    <a:effectLst/>
                    <a:latin typeface="-apple-system"/>
                  </a:rPr>
                  <a:t>A′</a:t>
                </a:r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AC341E6-E7EF-49A7-BA68-B01DB39B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" y="3708106"/>
                <a:ext cx="6014013" cy="1323439"/>
              </a:xfrm>
              <a:prstGeom prst="rect">
                <a:avLst/>
              </a:prstGeom>
              <a:blipFill>
                <a:blip r:embed="rId3"/>
                <a:stretch>
                  <a:fillRect l="-1116" t="-2304" r="-46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9B206FE-65FD-44F0-8007-60F30E4F7CD4}"/>
              </a:ext>
            </a:extLst>
          </p:cNvPr>
          <p:cNvSpPr txBox="1"/>
          <p:nvPr/>
        </p:nvSpPr>
        <p:spPr>
          <a:xfrm>
            <a:off x="795277" y="1465064"/>
            <a:ext cx="10523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Q-Learning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的目的是学习特定</a:t>
            </a:r>
            <a:r>
              <a:rPr lang="en-US" altLang="zh-CN" sz="2000" b="0" i="0" dirty="0">
                <a:solidFill>
                  <a:srgbClr val="B30000"/>
                </a:solidFill>
                <a:effectLst/>
              </a:rPr>
              <a:t>State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下、特定</a:t>
            </a:r>
            <a:r>
              <a:rPr lang="en-US" altLang="zh-CN" sz="2000" b="0" i="0" dirty="0">
                <a:solidFill>
                  <a:srgbClr val="B30000"/>
                </a:solidFill>
                <a:effectLst/>
              </a:rPr>
              <a:t>Action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的价值。是建立一个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Q-Table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，以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State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为行、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Action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为列，通过每个动作带来的奖赏更新</a:t>
            </a:r>
            <a:r>
              <a:rPr lang="en-US" altLang="zh-CN" sz="2000" b="1" i="0" dirty="0">
                <a:solidFill>
                  <a:srgbClr val="B30000"/>
                </a:solidFill>
                <a:effectLst/>
              </a:rPr>
              <a:t>Q-Table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227202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3140</Words>
  <Application>Microsoft Office PowerPoint</Application>
  <PresentationFormat>宽屏</PresentationFormat>
  <Paragraphs>237</Paragraphs>
  <Slides>27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-apple-system</vt:lpstr>
      <vt:lpstr>Helvetica Neue</vt:lpstr>
      <vt:lpstr>Monaco</vt:lpstr>
      <vt:lpstr>proxima-nova</vt:lpstr>
      <vt:lpstr>等线</vt:lpstr>
      <vt:lpstr>等线 Light</vt:lpstr>
      <vt:lpstr>微软雅黑 Light</vt:lpstr>
      <vt:lpstr>Arial</vt:lpstr>
      <vt:lpstr>Cambria Math</vt:lpstr>
      <vt:lpstr>Consolas</vt:lpstr>
      <vt:lpstr>Courier New</vt:lpstr>
      <vt:lpstr>Lucida Sans Unicode</vt:lpstr>
      <vt:lpstr>Tahoma</vt:lpstr>
      <vt:lpstr>Office 主题​​</vt:lpstr>
      <vt:lpstr>强化学习&amp;Q-Learning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强化学习&amp;Q-Learning</dc:title>
  <dc:creator>钟 超</dc:creator>
  <cp:lastModifiedBy>钟 超</cp:lastModifiedBy>
  <cp:revision>81</cp:revision>
  <dcterms:created xsi:type="dcterms:W3CDTF">2021-06-02T00:22:48Z</dcterms:created>
  <dcterms:modified xsi:type="dcterms:W3CDTF">2021-06-22T13:51:44Z</dcterms:modified>
</cp:coreProperties>
</file>